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79" r:id="rId4"/>
    <p:sldId id="263" r:id="rId5"/>
    <p:sldId id="280" r:id="rId6"/>
    <p:sldId id="264" r:id="rId7"/>
    <p:sldId id="265" r:id="rId8"/>
    <p:sldId id="281" r:id="rId9"/>
    <p:sldId id="282" r:id="rId10"/>
    <p:sldId id="284" r:id="rId11"/>
    <p:sldId id="283" r:id="rId12"/>
    <p:sldId id="291" r:id="rId13"/>
    <p:sldId id="293" r:id="rId14"/>
    <p:sldId id="292" r:id="rId15"/>
    <p:sldId id="290" r:id="rId16"/>
    <p:sldId id="289" r:id="rId17"/>
    <p:sldId id="287" r:id="rId18"/>
    <p:sldId id="288" r:id="rId19"/>
    <p:sldId id="295" r:id="rId20"/>
    <p:sldId id="266" r:id="rId21"/>
    <p:sldId id="267" r:id="rId22"/>
    <p:sldId id="302" r:id="rId23"/>
    <p:sldId id="268" r:id="rId24"/>
    <p:sldId id="301" r:id="rId25"/>
    <p:sldId id="269" r:id="rId26"/>
    <p:sldId id="270" r:id="rId27"/>
    <p:sldId id="271" r:id="rId28"/>
    <p:sldId id="303" r:id="rId29"/>
    <p:sldId id="272" r:id="rId30"/>
    <p:sldId id="273" r:id="rId31"/>
    <p:sldId id="296" r:id="rId32"/>
    <p:sldId id="274" r:id="rId33"/>
    <p:sldId id="297" r:id="rId34"/>
    <p:sldId id="298" r:id="rId35"/>
    <p:sldId id="299" r:id="rId36"/>
    <p:sldId id="300" r:id="rId37"/>
    <p:sldId id="275" r:id="rId38"/>
    <p:sldId id="276" r:id="rId39"/>
    <p:sldId id="294" r:id="rId40"/>
    <p:sldId id="278" r:id="rId41"/>
    <p:sldId id="277" r:id="rId42"/>
    <p:sldId id="262" r:id="rId43"/>
    <p:sldId id="261"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Playfair Display" panose="00000500000000000000" pitchFamily="2" charset="0"/>
      <p:regular r:id="rId54"/>
      <p:bold r:id="rId55"/>
      <p:italic r:id="rId56"/>
      <p:boldItalic r:id="rId57"/>
    </p:embeddedFont>
    <p:embeddedFont>
      <p:font typeface="Poppins" panose="00000500000000000000" pitchFamily="2" charset="0"/>
      <p:regular r:id="rId58"/>
      <p:bold r:id="rId59"/>
      <p:italic r:id="rId60"/>
      <p:boldItalic r:id="rId61"/>
    </p:embeddedFont>
    <p:embeddedFont>
      <p:font typeface="Poppins Medium" panose="00000600000000000000" pitchFamily="2" charset="0"/>
      <p:regular r:id="rId62"/>
      <p:bold r:id="rId63"/>
      <p:italic r:id="rId64"/>
      <p:boldItalic r:id="rId65"/>
    </p:embeddedFont>
    <p:embeddedFont>
      <p:font typeface="Quattrocento Sans" panose="020B0502050000020003"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gj2p0uO6lkSngisUalJqpe21OK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589F80-44AF-43C1-9281-2DABF9FBA21B}">
  <a:tblStyle styleId="{0B589F80-44AF-43C1-9281-2DABF9FBA21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250" autoAdjust="0"/>
  </p:normalViewPr>
  <p:slideViewPr>
    <p:cSldViewPr snapToGrid="0">
      <p:cViewPr varScale="1">
        <p:scale>
          <a:sx n="88" d="100"/>
          <a:sy n="88" d="100"/>
        </p:scale>
        <p:origin x="676"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27.983"/>
    </inkml:context>
    <inkml:brush xml:id="br0">
      <inkml:brushProperty name="width" value="0.35" units="cm"/>
      <inkml:brushProperty name="height" value="0.35" units="cm"/>
      <inkml:brushProperty name="color" value="#FFFFFF"/>
    </inkml:brush>
  </inkml:definitions>
  <inkml:trace contextRef="#ctx0" brushRef="#br0">1 0 24575,'4'4'0,"1"-1"0,-1 1 0,1-1 0,0 0 0,0-1 0,1 1 0,-1-1 0,0 0 0,1 0 0,-1-1 0,1 1 0,0-1 0,-1 0 0,8 0 0,22 4 0,-31-3 0,1 0 0,-1 0 0,1 0 0,-1 1 0,0-1 0,0 1 0,0 0 0,0 0 0,0 0 0,6 8 0,20 14 0,-8-10 0,0 1 0,33 32 0,-21-21-1365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36.236"/>
    </inkml:context>
    <inkml:brush xml:id="br0">
      <inkml:brushProperty name="width" value="0.35" units="cm"/>
      <inkml:brushProperty name="height" value="0.35" units="cm"/>
      <inkml:brushProperty name="color" value="#FFFFFF"/>
    </inkml:brush>
  </inkml:definitions>
  <inkml:trace contextRef="#ctx0" brushRef="#br0">0 71 24575,'51'1'0,"58"-3"0,-61-6 0,-35 5 0,1 1 0,17-1 0,-9 2 0,-1 1 0,31-4 0,-45 3 0,0-1 0,0 1 0,-1-1 0,1 0 0,-1-1 0,0 0 0,0 0 0,10-6 0,13-6 276,-11 7-1917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42.530"/>
    </inkml:context>
    <inkml:brush xml:id="br0">
      <inkml:brushProperty name="width" value="0.35" units="cm"/>
      <inkml:brushProperty name="height" value="0.35" units="cm"/>
      <inkml:brushProperty name="color" value="#FFFFFF"/>
    </inkml:brush>
  </inkml:definitions>
  <inkml:trace contextRef="#ctx0" brushRef="#br0">1 650 24575,'1'-13'0,"2"0"0,-1 1 0,2-1 0,0 1 0,0-1 0,1 2 0,8-15 0,-10 19 0,3-3 0,1-1 0,0 1 0,15-17 0,-13 17 0,-1-1 0,13-20 0,13-24 0,-20 33 0,12-25 0,-22 39 0,-1 0 0,0 0 0,0-1 0,-1 1 0,0-1 0,1-17 0,-1 11 0,1 0 0,0 0 0,1 1 0,10-27 0,-8 25 0,0 0 0,-2 0 0,5-26 0,-4 13-1365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48.653"/>
    </inkml:context>
    <inkml:brush xml:id="br0">
      <inkml:brushProperty name="width" value="0.35" units="cm"/>
      <inkml:brushProperty name="height" value="0.35" units="cm"/>
      <inkml:brushProperty name="color" value="#FFFFFF"/>
    </inkml:brush>
  </inkml:definitions>
  <inkml:trace contextRef="#ctx0" brushRef="#br0">121 1 24575,'-2'6'0,"1"-1"0,-1 1 0,0-1 0,0 1 0,0-1 0,-1 0 0,0 0 0,-5 8 0,3-6 0,-19 26 0,20-29 0,1 0 0,-1 0 0,1 0 0,0 1 0,0 0 0,0 0 0,1 0 0,0 0 0,0 0 0,0 0 0,1 0 0,-1 0 0,0 10 0,2 40 0,1-41 0,-1-1 0,0 1 0,-1 0 0,0-1 0,-1 1 0,-1-1 0,-8 25 0,-2 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52.320"/>
    </inkml:context>
    <inkml:brush xml:id="br0">
      <inkml:brushProperty name="width" value="0.35" units="cm"/>
      <inkml:brushProperty name="height" value="0.35" units="cm"/>
      <inkml:brushProperty name="color" value="#FFFFFF"/>
    </inkml:brush>
  </inkml:definitions>
  <inkml:trace contextRef="#ctx0" brushRef="#br0">443 0 24575,'-12'9'0,"0"-1"0,-1-1 0,0 0 0,0 0 0,-22 7 0,29-12 0,-24 10 0,1 1 0,1 2 0,0 1 0,1 0 0,-43 35 0,65-45 0,-1 0 0,1 0 0,-8 13 0,8-12 0,1-1 0,-1 1 0,-1-1 0,-8 9 0,1-3-341,0 1 0,0 1-1,-12 18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3T20:00:59.732"/>
    </inkml:context>
    <inkml:brush xml:id="br0">
      <inkml:brushProperty name="width" value="0.35" units="cm"/>
      <inkml:brushProperty name="height" value="0.35" units="cm"/>
      <inkml:brushProperty name="color" value="#FFFFFF"/>
    </inkml:brush>
  </inkml:definitions>
  <inkml:trace contextRef="#ctx0" brushRef="#br0">761 767 24575,'0'-4'0,"-1"1"0,1-1 0,-1 1 0,0-1 0,0 1 0,0-1 0,0 1 0,-1 0 0,1-1 0,-1 1 0,0 0 0,0 0 0,-3-3 0,-4-5 0,-23-19 0,0-2 0,18 18 0,0 0 0,-31-24 0,40 34 0,0-1 0,1 0 0,-1 0 0,1 0 0,-4-8 0,5 8 0,0 1 0,0-1 0,0 1 0,-1 0 0,1 0 0,-1 0 0,0 0 0,-1 1 0,-4-4 0,0 1 0,-1-1 0,1 0 0,0-1 0,1 1 0,-14-17 0,-4-4 0,21 24 0,0 0 0,-1 0 0,0 0 0,0 1 0,0 0 0,0 0 0,-1 1 0,1 0 0,-1 0 0,-9-2 0,8 2 0,1 1 0,0-1 0,0-1 0,0 1 0,0-1 0,1-1 0,-1 1 0,1-1 0,-8-5 0,-83-87 0,94 92 0,0 1 0,0-1 0,1 0 0,-1 0 0,-3-9 0,5 10 0,-1 0 0,0-1 0,0 1 0,0 0 0,0 0 0,0 0 0,0 0 0,-1 1 0,1-1 0,-1 1 0,-4-4 0,1 2 0,0 0 0,0 0 0,1 0 0,-1-1 0,1 0 0,1 0 0,-1 0 0,1 0 0,0-1 0,-6-9 0,-43-74 0,36 64-1365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a:t>Done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64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56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4467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26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9493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7431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797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3180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647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12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9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426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9359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530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016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0215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4582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2476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4407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8188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6449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312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935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082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2529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0416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2445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453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6487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1272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443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1202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63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257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900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261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739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112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073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20"/>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 name="Google Shape;14;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29"/>
          <p:cNvSpPr>
            <a:spLocks noGrp="1"/>
          </p:cNvSpPr>
          <p:nvPr>
            <p:ph type="pic" idx="2"/>
          </p:nvPr>
        </p:nvSpPr>
        <p:spPr>
          <a:xfrm>
            <a:off x="3887391" y="740569"/>
            <a:ext cx="4629300" cy="3655200"/>
          </a:xfrm>
          <a:prstGeom prst="rect">
            <a:avLst/>
          </a:prstGeom>
          <a:noFill/>
          <a:ln>
            <a:noFill/>
          </a:ln>
        </p:spPr>
      </p:sp>
      <p:sp>
        <p:nvSpPr>
          <p:cNvPr id="66" name="Google Shape;66;p29"/>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7" name="Google Shape;67;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30"/>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3" name="Google Shape;73;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31"/>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able of Contents Slide">
  <p:cSld name="1_Table of Contents Slide">
    <p:spTree>
      <p:nvGrpSpPr>
        <p:cNvPr id="1" name="Shape 21"/>
        <p:cNvGrpSpPr/>
        <p:nvPr/>
      </p:nvGrpSpPr>
      <p:grpSpPr>
        <a:xfrm>
          <a:off x="0" y="0"/>
          <a:ext cx="0" cy="0"/>
          <a:chOff x="0" y="0"/>
          <a:chExt cx="0" cy="0"/>
        </a:xfrm>
      </p:grpSpPr>
      <p:sp>
        <p:nvSpPr>
          <p:cNvPr id="22" name="Google Shape;22;p22"/>
          <p:cNvSpPr txBox="1">
            <a:spLocks noGrp="1"/>
          </p:cNvSpPr>
          <p:nvPr>
            <p:ph type="body" idx="1"/>
          </p:nvPr>
        </p:nvSpPr>
        <p:spPr>
          <a:xfrm>
            <a:off x="457200" y="171450"/>
            <a:ext cx="8229600" cy="571500"/>
          </a:xfrm>
          <a:prstGeom prst="rect">
            <a:avLst/>
          </a:prstGeom>
          <a:noFill/>
          <a:ln>
            <a:noFill/>
          </a:ln>
        </p:spPr>
        <p:txBody>
          <a:bodyPr spcFirstLastPara="1" wrap="square" lIns="0" tIns="0" rIns="0" bIns="0" anchor="b" anchorCtr="0">
            <a:normAutofit/>
          </a:bodyPr>
          <a:lstStyle>
            <a:lvl1pPr marL="457200" marR="0" lvl="0" indent="-361950" algn="l">
              <a:lnSpc>
                <a:spcPct val="90000"/>
              </a:lnSpc>
              <a:spcBef>
                <a:spcPts val="400"/>
              </a:spcBef>
              <a:spcAft>
                <a:spcPts val="0"/>
              </a:spcAft>
              <a:buClr>
                <a:srgbClr val="3F3F3F"/>
              </a:buClr>
              <a:buSzPts val="2100"/>
              <a:buFont typeface="Arial"/>
              <a:buChar char="•"/>
              <a:defRPr sz="2100" b="0" i="0" u="none" strike="noStrike" cap="none">
                <a:solidFill>
                  <a:srgbClr val="3F3F3F"/>
                </a:solidFill>
                <a:latin typeface="Arial"/>
                <a:ea typeface="Arial"/>
                <a:cs typeface="Arial"/>
                <a:sym typeface="Arial"/>
              </a:defRPr>
            </a:lvl1pPr>
            <a:lvl2pPr marL="914400" marR="0" lvl="1" indent="-361950" algn="l">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Quattrocento Sans"/>
                <a:ea typeface="Quattrocento Sans"/>
                <a:cs typeface="Quattrocento Sans"/>
                <a:sym typeface="Quattrocento Sans"/>
              </a:defRPr>
            </a:lvl2pPr>
            <a:lvl3pPr marL="1371600" marR="0" lvl="2"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3pPr>
            <a:lvl4pPr marL="1828800" marR="0" lvl="3"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4pPr>
            <a:lvl5pPr marL="2286000" marR="0" lvl="4"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5pPr>
            <a:lvl6pPr marL="2743200" marR="0" lvl="5"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6pPr>
            <a:lvl7pPr marL="3200400" marR="0" lvl="6"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7pPr>
            <a:lvl8pPr marL="3657600" marR="0" lvl="7"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8pPr>
            <a:lvl9pPr marL="4114800" marR="0" lvl="8" indent="-323850" algn="l">
              <a:lnSpc>
                <a:spcPct val="90000"/>
              </a:lnSpc>
              <a:spcBef>
                <a:spcPts val="3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2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 name="Google Shape;2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 name="Google Shape;2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24"/>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2" name="Google Shape;3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4" name="Google Shape;3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 name="Google Shape;37;p2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8" name="Google Shape;38;p2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9" name="Google Shape;39;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 name="Google Shape;41;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 name="Google Shape;44;p26"/>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5" name="Google Shape;45;p26"/>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 name="Google Shape;46;p2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7" name="Google Shape;47;p26"/>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8" name="Google Shape;48;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 name="Google Shape;50;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 name="Google Shape;54;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59" name="Google Shape;59;p28"/>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0" name="Google Shape;60;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public.tableau.com/app/profile/aaron.gunasingh/viz/CapstoneGroup31/CapstoneGroup3" TargetMode="External"/><Relationship Id="rId5" Type="http://schemas.openxmlformats.org/officeDocument/2006/relationships/image" Target="../media/image37.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44.png"/><Relationship Id="rId3" Type="http://schemas.openxmlformats.org/officeDocument/2006/relationships/image" Target="../media/image3.jpg"/><Relationship Id="rId7" Type="http://schemas.openxmlformats.org/officeDocument/2006/relationships/image" Target="../media/image41.png"/><Relationship Id="rId12" Type="http://schemas.openxmlformats.org/officeDocument/2006/relationships/customXml" Target="../ink/ink4.xml"/><Relationship Id="rId17" Type="http://schemas.openxmlformats.org/officeDocument/2006/relationships/image" Target="../media/image46.png"/><Relationship Id="rId2" Type="http://schemas.openxmlformats.org/officeDocument/2006/relationships/notesSlide" Target="../notesSlides/notesSlide41.xml"/><Relationship Id="rId16"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5.png"/><Relationship Id="rId10" Type="http://schemas.openxmlformats.org/officeDocument/2006/relationships/customXml" Target="../ink/ink3.xml"/><Relationship Id="rId4" Type="http://schemas.openxmlformats.org/officeDocument/2006/relationships/image" Target="../media/image4.png"/><Relationship Id="rId9" Type="http://schemas.openxmlformats.org/officeDocument/2006/relationships/image" Target="../media/image42.png"/><Relationship Id="rId14" Type="http://schemas.openxmlformats.org/officeDocument/2006/relationships/customXml" Target="../ink/ink5.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docs.google.com/spreadsheets/d/1Qaxct4LZsaF1j3EkipwycW3n8RqlTmglhJknFEcOZ_s/edit#gid=0" TargetMode="External"/><Relationship Id="rId5" Type="http://schemas.openxmlformats.org/officeDocument/2006/relationships/hyperlink" Target="https://github.com/Hasnain-Factspan/Capstone_Project.git" TargetMode="External"/><Relationship Id="rId4" Type="http://schemas.openxmlformats.org/officeDocument/2006/relationships/hyperlink" Target="https://tidy-apples-reply.loca.l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
          <p:cNvSpPr txBox="1"/>
          <p:nvPr/>
        </p:nvSpPr>
        <p:spPr>
          <a:xfrm>
            <a:off x="4974218" y="4613675"/>
            <a:ext cx="3926700" cy="276300"/>
          </a:xfrm>
          <a:prstGeom prst="rect">
            <a:avLst/>
          </a:prstGeom>
          <a:noFill/>
          <a:ln>
            <a:noFill/>
          </a:ln>
        </p:spPr>
        <p:txBody>
          <a:bodyPr spcFirstLastPara="1" wrap="square" lIns="68575" tIns="34275" rIns="68575" bIns="34275" anchor="t" anchorCtr="0">
            <a:noAutofit/>
          </a:bodyPr>
          <a:lstStyle/>
          <a:p>
            <a:pPr marL="0" marR="0" lvl="0" indent="0" algn="r" rtl="0">
              <a:lnSpc>
                <a:spcPct val="180000"/>
              </a:lnSpc>
              <a:spcBef>
                <a:spcPts val="0"/>
              </a:spcBef>
              <a:spcAft>
                <a:spcPts val="0"/>
              </a:spcAft>
              <a:buClr>
                <a:srgbClr val="404040"/>
              </a:buClr>
              <a:buSzPts val="800"/>
              <a:buFont typeface="Montserrat"/>
              <a:buNone/>
            </a:pPr>
            <a:r>
              <a:rPr lang="en-US" sz="800" b="0" i="0" u="none" strike="noStrike" cap="none">
                <a:solidFill>
                  <a:srgbClr val="404040"/>
                </a:solidFill>
                <a:latin typeface="Montserrat"/>
                <a:ea typeface="Montserrat"/>
                <a:cs typeface="Montserrat"/>
                <a:sym typeface="Montserrat"/>
              </a:rPr>
              <a:t>www.factspan.com</a:t>
            </a:r>
            <a:endParaRPr sz="1100" b="0" i="0" u="none" strike="noStrike" cap="none">
              <a:solidFill>
                <a:srgbClr val="000000"/>
              </a:solidFill>
              <a:latin typeface="Arial"/>
              <a:ea typeface="Arial"/>
              <a:cs typeface="Arial"/>
              <a:sym typeface="Arial"/>
            </a:endParaRPr>
          </a:p>
        </p:txBody>
      </p:sp>
      <p:pic>
        <p:nvPicPr>
          <p:cNvPr id="87" name="Google Shape;87;p1"/>
          <p:cNvPicPr preferRelativeResize="0"/>
          <p:nvPr/>
        </p:nvPicPr>
        <p:blipFill rotWithShape="1">
          <a:blip r:embed="rId4">
            <a:alphaModFix/>
          </a:blip>
          <a:srcRect/>
          <a:stretch/>
        </p:blipFill>
        <p:spPr>
          <a:xfrm>
            <a:off x="7229475" y="367903"/>
            <a:ext cx="1507331" cy="447675"/>
          </a:xfrm>
          <a:prstGeom prst="rect">
            <a:avLst/>
          </a:prstGeom>
          <a:noFill/>
          <a:ln>
            <a:noFill/>
          </a:ln>
        </p:spPr>
      </p:pic>
      <p:sp>
        <p:nvSpPr>
          <p:cNvPr id="88" name="Google Shape;88;p1"/>
          <p:cNvSpPr txBox="1"/>
          <p:nvPr/>
        </p:nvSpPr>
        <p:spPr>
          <a:xfrm>
            <a:off x="658206" y="1819757"/>
            <a:ext cx="7827600" cy="139409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SzPts val="6200"/>
              <a:buFont typeface="Playfair Display"/>
              <a:buNone/>
            </a:pPr>
            <a:r>
              <a:rPr lang="en-US" sz="2800" b="1" dirty="0">
                <a:solidFill>
                  <a:schemeClr val="lt1"/>
                </a:solidFill>
                <a:latin typeface="Playfair Display"/>
                <a:ea typeface="Playfair Display"/>
                <a:cs typeface="Playfair Display"/>
                <a:sym typeface="Playfair Display"/>
              </a:rPr>
              <a:t>Demand Forecasting for Brazilian Logistic Company using Machine Learning Models</a:t>
            </a:r>
          </a:p>
          <a:p>
            <a:pPr marL="0" marR="0" lvl="0" indent="0" algn="ctr" rtl="0">
              <a:lnSpc>
                <a:spcPct val="100000"/>
              </a:lnSpc>
              <a:spcBef>
                <a:spcPts val="0"/>
              </a:spcBef>
              <a:spcAft>
                <a:spcPts val="0"/>
              </a:spcAft>
              <a:buClr>
                <a:schemeClr val="lt1"/>
              </a:buClr>
              <a:buSzPts val="6200"/>
              <a:buFont typeface="Playfair Display"/>
              <a:buNone/>
            </a:pPr>
            <a:r>
              <a:rPr lang="en-US" sz="2800" b="1" dirty="0">
                <a:solidFill>
                  <a:schemeClr val="lt1"/>
                </a:solidFill>
                <a:latin typeface="Playfair Display"/>
                <a:ea typeface="Playfair Display"/>
                <a:cs typeface="Playfair Display"/>
                <a:sym typeface="Playfair Display"/>
              </a:rPr>
              <a:t>and its Comparative Analysis</a:t>
            </a:r>
          </a:p>
        </p:txBody>
      </p:sp>
      <p:sp>
        <p:nvSpPr>
          <p:cNvPr id="89" name="Google Shape;89;p1"/>
          <p:cNvSpPr txBox="1"/>
          <p:nvPr/>
        </p:nvSpPr>
        <p:spPr>
          <a:xfrm>
            <a:off x="568306" y="3101332"/>
            <a:ext cx="7827600" cy="6144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6200"/>
              <a:buFont typeface="Playfair Display"/>
              <a:buNone/>
            </a:pPr>
            <a:r>
              <a:rPr lang="en-US" sz="1600" b="0" i="0" u="none" strike="noStrike" cap="none" dirty="0">
                <a:solidFill>
                  <a:schemeClr val="accent4"/>
                </a:solidFill>
                <a:latin typeface="Poppins Medium"/>
                <a:ea typeface="Poppins Medium"/>
                <a:cs typeface="Poppins Medium"/>
                <a:sym typeface="Poppins Medium"/>
              </a:rPr>
              <a:t>Team </a:t>
            </a:r>
            <a:r>
              <a:rPr lang="en-US" sz="1600" dirty="0">
                <a:solidFill>
                  <a:schemeClr val="accent4"/>
                </a:solidFill>
                <a:latin typeface="Poppins Medium"/>
                <a:ea typeface="Poppins Medium"/>
                <a:cs typeface="Poppins Medium"/>
                <a:sym typeface="Poppins Medium"/>
              </a:rPr>
              <a:t>3</a:t>
            </a:r>
            <a:endParaRPr sz="1600" b="0" i="0" u="none" strike="noStrike" cap="none" dirty="0">
              <a:solidFill>
                <a:schemeClr val="accent4"/>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3" name="TextBox 2">
            <a:extLst>
              <a:ext uri="{FF2B5EF4-FFF2-40B4-BE49-F238E27FC236}">
                <a16:creationId xmlns:a16="http://schemas.microsoft.com/office/drawing/2014/main" id="{3453A25F-D512-9183-5472-2424FABD96F5}"/>
              </a:ext>
            </a:extLst>
          </p:cNvPr>
          <p:cNvSpPr txBox="1"/>
          <p:nvPr/>
        </p:nvSpPr>
        <p:spPr>
          <a:xfrm>
            <a:off x="3946711" y="4523469"/>
            <a:ext cx="1021976" cy="246221"/>
          </a:xfrm>
          <a:prstGeom prst="rect">
            <a:avLst/>
          </a:prstGeom>
          <a:noFill/>
        </p:spPr>
        <p:txBody>
          <a:bodyPr wrap="square">
            <a:spAutoFit/>
          </a:bodyPr>
          <a:lstStyle/>
          <a:p>
            <a:pPr algn="just"/>
            <a:r>
              <a:rPr lang="en-US" sz="1000" dirty="0"/>
              <a:t>Fig.1Box Plot</a:t>
            </a:r>
          </a:p>
        </p:txBody>
      </p:sp>
      <p:sp>
        <p:nvSpPr>
          <p:cNvPr id="9" name="TextBox 8">
            <a:extLst>
              <a:ext uri="{FF2B5EF4-FFF2-40B4-BE49-F238E27FC236}">
                <a16:creationId xmlns:a16="http://schemas.microsoft.com/office/drawing/2014/main" id="{8DDB7D73-BAD3-5100-1AF5-7BC985D28620}"/>
              </a:ext>
            </a:extLst>
          </p:cNvPr>
          <p:cNvSpPr txBox="1"/>
          <p:nvPr/>
        </p:nvSpPr>
        <p:spPr>
          <a:xfrm>
            <a:off x="521634" y="3298926"/>
            <a:ext cx="5801958" cy="286682"/>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endParaRPr lang="en-IN" sz="1200" dirty="0"/>
          </a:p>
        </p:txBody>
      </p:sp>
      <p:pic>
        <p:nvPicPr>
          <p:cNvPr id="5" name="Picture 4">
            <a:extLst>
              <a:ext uri="{FF2B5EF4-FFF2-40B4-BE49-F238E27FC236}">
                <a16:creationId xmlns:a16="http://schemas.microsoft.com/office/drawing/2014/main" id="{F1D429FD-B01B-B508-4844-FD107D1C1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069400" y="1145217"/>
            <a:ext cx="4552965" cy="3241181"/>
          </a:xfrm>
          <a:prstGeom prst="rect">
            <a:avLst/>
          </a:prstGeom>
          <a:noFill/>
        </p:spPr>
      </p:pic>
      <p:sp>
        <p:nvSpPr>
          <p:cNvPr id="10" name="Text Placeholder 9">
            <a:extLst>
              <a:ext uri="{FF2B5EF4-FFF2-40B4-BE49-F238E27FC236}">
                <a16:creationId xmlns:a16="http://schemas.microsoft.com/office/drawing/2014/main" id="{9CD1A27D-890F-0666-8B7A-870E0AC6F719}"/>
              </a:ext>
            </a:extLst>
          </p:cNvPr>
          <p:cNvSpPr>
            <a:spLocks noGrp="1"/>
          </p:cNvSpPr>
          <p:nvPr>
            <p:ph type="body" idx="1"/>
          </p:nvPr>
        </p:nvSpPr>
        <p:spPr>
          <a:xfrm>
            <a:off x="521634" y="1183738"/>
            <a:ext cx="3547766" cy="3448881"/>
          </a:xfrm>
        </p:spPr>
        <p:txBody>
          <a:bodyPr>
            <a:normAutofit/>
          </a:bodyPr>
          <a:lstStyle/>
          <a:p>
            <a:pPr marL="139700" indent="0">
              <a:buNone/>
            </a:pPr>
            <a:r>
              <a:rPr lang="en-US" sz="1400" dirty="0"/>
              <a:t>By Using the Box Plotting we have observed that there are  some outliers in the different sectoral orders but most important visualization  we observed that Fiscal Sector Orders have most of the outlier .</a:t>
            </a:r>
          </a:p>
        </p:txBody>
      </p:sp>
    </p:spTree>
    <p:extLst>
      <p:ext uri="{BB962C8B-B14F-4D97-AF65-F5344CB8AC3E}">
        <p14:creationId xmlns:p14="http://schemas.microsoft.com/office/powerpoint/2010/main" val="192767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8" name="TextBox 7">
            <a:extLst>
              <a:ext uri="{FF2B5EF4-FFF2-40B4-BE49-F238E27FC236}">
                <a16:creationId xmlns:a16="http://schemas.microsoft.com/office/drawing/2014/main" id="{C9D2FEFF-C6A6-139A-18FB-E0EC9BB2FF06}"/>
              </a:ext>
            </a:extLst>
          </p:cNvPr>
          <p:cNvSpPr txBox="1"/>
          <p:nvPr/>
        </p:nvSpPr>
        <p:spPr>
          <a:xfrm>
            <a:off x="521634" y="1005713"/>
            <a:ext cx="1229824" cy="307777"/>
          </a:xfrm>
          <a:prstGeom prst="rect">
            <a:avLst/>
          </a:prstGeom>
          <a:noFill/>
        </p:spPr>
        <p:txBody>
          <a:bodyPr wrap="none" rtlCol="0">
            <a:spAutoFit/>
          </a:bodyPr>
          <a:lstStyle/>
          <a:p>
            <a:r>
              <a:rPr lang="en-US" b="1" dirty="0"/>
              <a:t>Scatter Plot </a:t>
            </a:r>
          </a:p>
        </p:txBody>
      </p:sp>
      <p:sp>
        <p:nvSpPr>
          <p:cNvPr id="10" name="TextBox 9">
            <a:extLst>
              <a:ext uri="{FF2B5EF4-FFF2-40B4-BE49-F238E27FC236}">
                <a16:creationId xmlns:a16="http://schemas.microsoft.com/office/drawing/2014/main" id="{EB623AEB-ADE2-CF24-8E78-250CDB02A112}"/>
              </a:ext>
            </a:extLst>
          </p:cNvPr>
          <p:cNvSpPr txBox="1"/>
          <p:nvPr/>
        </p:nvSpPr>
        <p:spPr>
          <a:xfrm>
            <a:off x="570261" y="1388665"/>
            <a:ext cx="5530779" cy="1971245"/>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Scatter plots are used to visualize the relationship between two continuous variables. </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So , We are showing the scatter plot of each parameters </a:t>
            </a:r>
            <a:r>
              <a:rPr lang="en-US" sz="1200" dirty="0" err="1">
                <a:latin typeface="+mj-lt"/>
                <a:ea typeface="Times New Roman" panose="02020603050405020304" pitchFamily="18" charset="0"/>
                <a:cs typeface="Times New Roman" panose="02020603050405020304" pitchFamily="18" charset="0"/>
              </a:rPr>
              <a:t>wrt</a:t>
            </a:r>
            <a:r>
              <a:rPr lang="en-US" sz="1200" dirty="0">
                <a:latin typeface="+mj-lt"/>
                <a:ea typeface="Times New Roman" panose="02020603050405020304" pitchFamily="18" charset="0"/>
                <a:cs typeface="Times New Roman" panose="02020603050405020304" pitchFamily="18" charset="0"/>
              </a:rPr>
              <a:t> Target(Total Orders) to understand the relationship between them .</a:t>
            </a:r>
          </a:p>
          <a:p>
            <a:pPr marL="742950" lvl="1" indent="-285750" algn="just" fontAlgn="base">
              <a:lnSpc>
                <a:spcPct val="115000"/>
              </a:lnSpc>
              <a:spcAft>
                <a:spcPts val="800"/>
              </a:spcAft>
              <a:buClr>
                <a:srgbClr val="FFC000"/>
              </a:buClr>
              <a:buFont typeface="Wingdings" panose="05000000000000000000" pitchFamily="2" charset="2"/>
              <a:buChar char="Ø"/>
            </a:pPr>
            <a:endParaRPr lang="en-US" sz="1200" dirty="0">
              <a:latin typeface="+mj-lt"/>
              <a:ea typeface="Times New Roman" panose="02020603050405020304" pitchFamily="18" charset="0"/>
              <a:cs typeface="Times New Roman" panose="02020603050405020304" pitchFamily="18" charset="0"/>
            </a:endParaRPr>
          </a:p>
          <a:p>
            <a:pPr marL="742950" lvl="1" indent="-285750" algn="just" fontAlgn="base">
              <a:lnSpc>
                <a:spcPct val="115000"/>
              </a:lnSpc>
              <a:spcAft>
                <a:spcPts val="800"/>
              </a:spcAft>
              <a:buClr>
                <a:srgbClr val="FFC000"/>
              </a:buClr>
              <a:buFont typeface="Wingdings" panose="05000000000000000000" pitchFamily="2" charset="2"/>
              <a:buChar char="Ø"/>
            </a:pPr>
            <a:endParaRPr lang="en-US" sz="1200" dirty="0">
              <a:latin typeface="+mj-lt"/>
              <a:ea typeface="Times New Roman" panose="02020603050405020304" pitchFamily="18" charset="0"/>
              <a:cs typeface="Times New Roman" panose="02020603050405020304" pitchFamily="18" charset="0"/>
            </a:endParaRPr>
          </a:p>
          <a:p>
            <a:pPr marL="742950" lvl="1" indent="-285750" algn="just" fontAlgn="base">
              <a:lnSpc>
                <a:spcPct val="115000"/>
              </a:lnSpc>
              <a:spcAft>
                <a:spcPts val="800"/>
              </a:spcAft>
              <a:buClr>
                <a:srgbClr val="FFC000"/>
              </a:buClr>
              <a:buFont typeface="Wingdings" panose="05000000000000000000" pitchFamily="2" charset="2"/>
              <a:buChar char="Ø"/>
            </a:pPr>
            <a:endParaRPr lang="en-US" sz="1200" dirty="0">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387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pic>
        <p:nvPicPr>
          <p:cNvPr id="9" name="Picture 8">
            <a:extLst>
              <a:ext uri="{FF2B5EF4-FFF2-40B4-BE49-F238E27FC236}">
                <a16:creationId xmlns:a16="http://schemas.microsoft.com/office/drawing/2014/main" id="{6C954403-2B0F-1422-8EA3-B33DBF79845B}"/>
              </a:ext>
            </a:extLst>
          </p:cNvPr>
          <p:cNvPicPr>
            <a:picLocks noChangeAspect="1"/>
          </p:cNvPicPr>
          <p:nvPr/>
        </p:nvPicPr>
        <p:blipFill>
          <a:blip r:embed="rId5"/>
          <a:stretch>
            <a:fillRect/>
          </a:stretch>
        </p:blipFill>
        <p:spPr>
          <a:xfrm>
            <a:off x="438106" y="1016000"/>
            <a:ext cx="8318544" cy="3826561"/>
          </a:xfrm>
          <a:prstGeom prst="rect">
            <a:avLst/>
          </a:prstGeom>
        </p:spPr>
      </p:pic>
    </p:spTree>
    <p:extLst>
      <p:ext uri="{BB962C8B-B14F-4D97-AF65-F5344CB8AC3E}">
        <p14:creationId xmlns:p14="http://schemas.microsoft.com/office/powerpoint/2010/main" val="181455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3" name="Picture 2">
            <a:extLst>
              <a:ext uri="{FF2B5EF4-FFF2-40B4-BE49-F238E27FC236}">
                <a16:creationId xmlns:a16="http://schemas.microsoft.com/office/drawing/2014/main" id="{9291920B-53D6-93FF-FA6B-41DD40AF7D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6650" y="1184499"/>
            <a:ext cx="5133975" cy="3668919"/>
          </a:xfrm>
          <a:prstGeom prst="rect">
            <a:avLst/>
          </a:prstGeom>
          <a:noFill/>
          <a:ln>
            <a:noFill/>
          </a:ln>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10" name="TextBox 9">
            <a:extLst>
              <a:ext uri="{FF2B5EF4-FFF2-40B4-BE49-F238E27FC236}">
                <a16:creationId xmlns:a16="http://schemas.microsoft.com/office/drawing/2014/main" id="{EB623AEB-ADE2-CF24-8E78-250CDB02A112}"/>
              </a:ext>
            </a:extLst>
          </p:cNvPr>
          <p:cNvSpPr txBox="1"/>
          <p:nvPr/>
        </p:nvSpPr>
        <p:spPr>
          <a:xfrm>
            <a:off x="251592" y="1184499"/>
            <a:ext cx="3425058" cy="3567580"/>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Positive correlation observed between 'non-urgent order', 'Urgent order' and 'Total Orders', though strong positive for 'non-urgent order' and Moderate positive for 'Urgent order’.</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Order type (A), (B) and (C) showing positive correlation, strong positive in (B), moderate in (C) and weak for the (A).</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There is almost no correlation in banking orders (3) ,while negative correlation is observed in ‘Fiscal sector Orders’.</a:t>
            </a:r>
          </a:p>
          <a:p>
            <a:pPr marL="742950" lvl="1" indent="-285750" algn="just" fontAlgn="base">
              <a:lnSpc>
                <a:spcPct val="115000"/>
              </a:lnSpc>
              <a:spcAft>
                <a:spcPts val="800"/>
              </a:spcAft>
              <a:buClr>
                <a:srgbClr val="FFC000"/>
              </a:buClr>
              <a:buFont typeface="Wingdings" panose="05000000000000000000" pitchFamily="2" charset="2"/>
              <a:buChar char="Ø"/>
            </a:pPr>
            <a:endParaRPr lang="en-US" sz="1200" dirty="0">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9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8" name="TextBox 7">
            <a:extLst>
              <a:ext uri="{FF2B5EF4-FFF2-40B4-BE49-F238E27FC236}">
                <a16:creationId xmlns:a16="http://schemas.microsoft.com/office/drawing/2014/main" id="{C9D2FEFF-C6A6-139A-18FB-E0EC9BB2FF06}"/>
              </a:ext>
            </a:extLst>
          </p:cNvPr>
          <p:cNvSpPr txBox="1"/>
          <p:nvPr/>
        </p:nvSpPr>
        <p:spPr>
          <a:xfrm>
            <a:off x="570261" y="944152"/>
            <a:ext cx="1111202" cy="307777"/>
          </a:xfrm>
          <a:prstGeom prst="rect">
            <a:avLst/>
          </a:prstGeom>
          <a:noFill/>
        </p:spPr>
        <p:txBody>
          <a:bodyPr wrap="none" rtlCol="0">
            <a:spAutoFit/>
          </a:bodyPr>
          <a:lstStyle/>
          <a:p>
            <a:r>
              <a:rPr lang="en-US" b="1" dirty="0"/>
              <a:t>Bar Graph </a:t>
            </a:r>
          </a:p>
        </p:txBody>
      </p:sp>
      <p:sp>
        <p:nvSpPr>
          <p:cNvPr id="10" name="TextBox 9">
            <a:extLst>
              <a:ext uri="{FF2B5EF4-FFF2-40B4-BE49-F238E27FC236}">
                <a16:creationId xmlns:a16="http://schemas.microsoft.com/office/drawing/2014/main" id="{EB623AEB-ADE2-CF24-8E78-250CDB02A112}"/>
              </a:ext>
            </a:extLst>
          </p:cNvPr>
          <p:cNvSpPr txBox="1"/>
          <p:nvPr/>
        </p:nvSpPr>
        <p:spPr>
          <a:xfrm>
            <a:off x="416860" y="1307729"/>
            <a:ext cx="5801958" cy="814005"/>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Bar graphs are effective for comparing the magnitudes of categorical data  making it easy to understand the trends.</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Bar graph is plotted to show trends for week-wise and Day-wise.</a:t>
            </a:r>
          </a:p>
        </p:txBody>
      </p:sp>
      <p:pic>
        <p:nvPicPr>
          <p:cNvPr id="3" name="Picture 2" descr="A close-up of a graph&#10;&#10;Description automatically generated">
            <a:extLst>
              <a:ext uri="{FF2B5EF4-FFF2-40B4-BE49-F238E27FC236}">
                <a16:creationId xmlns:a16="http://schemas.microsoft.com/office/drawing/2014/main" id="{0A041D06-8F4B-9987-B323-17346397818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261" y="2202669"/>
            <a:ext cx="7697439" cy="2820991"/>
          </a:xfrm>
          <a:prstGeom prst="rect">
            <a:avLst/>
          </a:prstGeom>
          <a:noFill/>
          <a:ln>
            <a:noFill/>
          </a:ln>
        </p:spPr>
      </p:pic>
    </p:spTree>
    <p:extLst>
      <p:ext uri="{BB962C8B-B14F-4D97-AF65-F5344CB8AC3E}">
        <p14:creationId xmlns:p14="http://schemas.microsoft.com/office/powerpoint/2010/main" val="352335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pic>
        <p:nvPicPr>
          <p:cNvPr id="3" name="Picture 2" descr="A comparison of a graph&#10;&#10;Description automatically generated with medium confidence">
            <a:extLst>
              <a:ext uri="{FF2B5EF4-FFF2-40B4-BE49-F238E27FC236}">
                <a16:creationId xmlns:a16="http://schemas.microsoft.com/office/drawing/2014/main" id="{54303E1A-E939-1F94-A778-A5D6704FF61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506" y="1245377"/>
            <a:ext cx="7285365" cy="3367443"/>
          </a:xfrm>
          <a:prstGeom prst="rect">
            <a:avLst/>
          </a:prstGeom>
          <a:noFill/>
          <a:ln>
            <a:noFill/>
          </a:ln>
        </p:spPr>
      </p:pic>
    </p:spTree>
    <p:extLst>
      <p:ext uri="{BB962C8B-B14F-4D97-AF65-F5344CB8AC3E}">
        <p14:creationId xmlns:p14="http://schemas.microsoft.com/office/powerpoint/2010/main" val="13137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3" name="TextBox 2">
            <a:extLst>
              <a:ext uri="{FF2B5EF4-FFF2-40B4-BE49-F238E27FC236}">
                <a16:creationId xmlns:a16="http://schemas.microsoft.com/office/drawing/2014/main" id="{B964788A-4CBF-58ED-F01D-194B94E761D5}"/>
              </a:ext>
            </a:extLst>
          </p:cNvPr>
          <p:cNvSpPr txBox="1"/>
          <p:nvPr/>
        </p:nvSpPr>
        <p:spPr>
          <a:xfrm>
            <a:off x="521634" y="1018055"/>
            <a:ext cx="5801958" cy="2820709"/>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Generally, 'non-urgent orders' and 'Urgent orders' showing peaks significantly on the “</a:t>
            </a:r>
            <a:r>
              <a:rPr lang="en-US" sz="1200" b="1" dirty="0">
                <a:latin typeface="+mj-lt"/>
                <a:ea typeface="Times New Roman" panose="02020603050405020304" pitchFamily="18" charset="0"/>
                <a:cs typeface="Times New Roman" panose="02020603050405020304" pitchFamily="18" charset="0"/>
              </a:rPr>
              <a:t>Monday: Day of the week</a:t>
            </a:r>
            <a:r>
              <a:rPr lang="en-US" sz="1200" dirty="0">
                <a:latin typeface="+mj-lt"/>
                <a:ea typeface="Times New Roman" panose="02020603050405020304" pitchFamily="18" charset="0"/>
                <a:cs typeface="Times New Roman" panose="02020603050405020304" pitchFamily="18" charset="0"/>
              </a:rPr>
              <a:t>” while “</a:t>
            </a:r>
            <a:r>
              <a:rPr lang="en-US" sz="1200" b="1" dirty="0">
                <a:latin typeface="+mj-lt"/>
                <a:ea typeface="Times New Roman" panose="02020603050405020304" pitchFamily="18" charset="0"/>
                <a:cs typeface="Times New Roman" panose="02020603050405020304" pitchFamily="18" charset="0"/>
              </a:rPr>
              <a:t>fifth week: Week of the Month.</a:t>
            </a:r>
            <a:r>
              <a:rPr lang="en-US" sz="1200" dirty="0">
                <a:latin typeface="+mj-lt"/>
                <a:ea typeface="Times New Roman" panose="02020603050405020304" pitchFamily="18" charset="0"/>
                <a:cs typeface="Times New Roman" panose="02020603050405020304" pitchFamily="18" charset="0"/>
              </a:rPr>
              <a:t>”</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b="1" dirty="0">
                <a:latin typeface="+mj-lt"/>
                <a:ea typeface="Times New Roman" panose="02020603050405020304" pitchFamily="18" charset="0"/>
                <a:cs typeface="Times New Roman" panose="02020603050405020304" pitchFamily="18" charset="0"/>
              </a:rPr>
              <a:t>'Urgent orders' </a:t>
            </a:r>
            <a:r>
              <a:rPr lang="en-US" sz="1200" dirty="0">
                <a:latin typeface="+mj-lt"/>
                <a:ea typeface="Times New Roman" panose="02020603050405020304" pitchFamily="18" charset="0"/>
                <a:cs typeface="Times New Roman" panose="02020603050405020304" pitchFamily="18" charset="0"/>
              </a:rPr>
              <a:t>showing relatively consistent patterns across the week (2 to 6) and the Week of the Month.</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b="1" dirty="0">
                <a:latin typeface="+mj-lt"/>
                <a:ea typeface="Times New Roman" panose="02020603050405020304" pitchFamily="18" charset="0"/>
                <a:cs typeface="Times New Roman" panose="02020603050405020304" pitchFamily="18" charset="0"/>
              </a:rPr>
              <a:t>Order type A </a:t>
            </a:r>
            <a:r>
              <a:rPr lang="en-US" sz="1200" dirty="0">
                <a:latin typeface="+mj-lt"/>
                <a:ea typeface="Times New Roman" panose="02020603050405020304" pitchFamily="18" charset="0"/>
                <a:cs typeface="Times New Roman" panose="02020603050405020304" pitchFamily="18" charset="0"/>
              </a:rPr>
              <a:t>showing almost consistent patterns of ‘Total Orders’ across the “Day of the week” and “Week of the Month”.</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b="1" dirty="0">
                <a:latin typeface="+mj-lt"/>
                <a:ea typeface="Times New Roman" panose="02020603050405020304" pitchFamily="18" charset="0"/>
                <a:cs typeface="Times New Roman" panose="02020603050405020304" pitchFamily="18" charset="0"/>
              </a:rPr>
              <a:t>'Order Type B' and 'Order Type C' </a:t>
            </a:r>
            <a:r>
              <a:rPr lang="en-US" sz="1200" dirty="0">
                <a:latin typeface="+mj-lt"/>
                <a:ea typeface="Times New Roman" panose="02020603050405020304" pitchFamily="18" charset="0"/>
                <a:cs typeface="Times New Roman" panose="02020603050405020304" pitchFamily="18" charset="0"/>
              </a:rPr>
              <a:t>show higher 'Total Orders' during weekdays.</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b="1" dirty="0">
                <a:latin typeface="+mj-lt"/>
                <a:ea typeface="Times New Roman" panose="02020603050405020304" pitchFamily="18" charset="0"/>
                <a:cs typeface="Times New Roman" panose="02020603050405020304" pitchFamily="18" charset="0"/>
              </a:rPr>
              <a:t>'Order Type B' </a:t>
            </a:r>
            <a:r>
              <a:rPr lang="en-US" sz="1200" dirty="0">
                <a:latin typeface="+mj-lt"/>
                <a:ea typeface="Times New Roman" panose="02020603050405020304" pitchFamily="18" charset="0"/>
                <a:cs typeface="Times New Roman" panose="02020603050405020304" pitchFamily="18" charset="0"/>
              </a:rPr>
              <a:t>exhibits relatively consistent patterns across different days of the week.</a:t>
            </a:r>
          </a:p>
        </p:txBody>
      </p:sp>
    </p:spTree>
    <p:extLst>
      <p:ext uri="{BB962C8B-B14F-4D97-AF65-F5344CB8AC3E}">
        <p14:creationId xmlns:p14="http://schemas.microsoft.com/office/powerpoint/2010/main" val="2599556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3" name="Google Shape;111;p3">
            <a:extLst>
              <a:ext uri="{FF2B5EF4-FFF2-40B4-BE49-F238E27FC236}">
                <a16:creationId xmlns:a16="http://schemas.microsoft.com/office/drawing/2014/main" id="{BF1A2E97-E4E0-19C4-6B04-09E06DB7FFE2}"/>
              </a:ext>
            </a:extLst>
          </p:cNvPr>
          <p:cNvSpPr/>
          <p:nvPr/>
        </p:nvSpPr>
        <p:spPr>
          <a:xfrm>
            <a:off x="521634" y="989832"/>
            <a:ext cx="250916" cy="239514"/>
          </a:xfrm>
          <a:prstGeom prst="diamond">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dirty="0">
                <a:solidFill>
                  <a:schemeClr val="dk1"/>
                </a:solidFill>
              </a:rPr>
              <a:t>4</a:t>
            </a:r>
            <a:endParaRPr sz="1000" dirty="0"/>
          </a:p>
        </p:txBody>
      </p:sp>
      <p:sp>
        <p:nvSpPr>
          <p:cNvPr id="4" name="TextBox 3">
            <a:extLst>
              <a:ext uri="{FF2B5EF4-FFF2-40B4-BE49-F238E27FC236}">
                <a16:creationId xmlns:a16="http://schemas.microsoft.com/office/drawing/2014/main" id="{28E8D4F0-4DB7-2DD4-880A-049C9073A758}"/>
              </a:ext>
            </a:extLst>
          </p:cNvPr>
          <p:cNvSpPr txBox="1"/>
          <p:nvPr/>
        </p:nvSpPr>
        <p:spPr>
          <a:xfrm>
            <a:off x="781562" y="946189"/>
            <a:ext cx="1872629" cy="307777"/>
          </a:xfrm>
          <a:prstGeom prst="rect">
            <a:avLst/>
          </a:prstGeom>
          <a:noFill/>
        </p:spPr>
        <p:txBody>
          <a:bodyPr wrap="none" rtlCol="0">
            <a:spAutoFit/>
          </a:bodyPr>
          <a:lstStyle/>
          <a:p>
            <a:r>
              <a:rPr lang="en-US" b="1" dirty="0"/>
              <a:t>Distribution of data </a:t>
            </a:r>
          </a:p>
        </p:txBody>
      </p:sp>
      <p:sp>
        <p:nvSpPr>
          <p:cNvPr id="5" name="TextBox 4">
            <a:extLst>
              <a:ext uri="{FF2B5EF4-FFF2-40B4-BE49-F238E27FC236}">
                <a16:creationId xmlns:a16="http://schemas.microsoft.com/office/drawing/2014/main" id="{F82BB9A5-49D0-60D2-FBD1-DF51B47687D6}"/>
              </a:ext>
            </a:extLst>
          </p:cNvPr>
          <p:cNvSpPr txBox="1"/>
          <p:nvPr/>
        </p:nvSpPr>
        <p:spPr>
          <a:xfrm>
            <a:off x="0" y="1355446"/>
            <a:ext cx="5801958" cy="1128963"/>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It is a statistical concept that describes the distribution of the data .</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Orders from Traffic controller sector having normal distribution of data while fiscal sector orders are completely flat at X axis.</a:t>
            </a:r>
          </a:p>
          <a:p>
            <a:pPr marL="742950" lvl="1" indent="-285750" algn="just" fontAlgn="base">
              <a:lnSpc>
                <a:spcPct val="115000"/>
              </a:lnSpc>
              <a:spcAft>
                <a:spcPts val="800"/>
              </a:spcAft>
              <a:buClr>
                <a:srgbClr val="FFC000"/>
              </a:buClr>
              <a:buFont typeface="Wingdings" panose="05000000000000000000" pitchFamily="2" charset="2"/>
              <a:buChar char="Ø"/>
            </a:pPr>
            <a:r>
              <a:rPr lang="en-IN" sz="1200" kern="100" dirty="0">
                <a:latin typeface="+mj-lt"/>
                <a:ea typeface="Calibri" panose="020F0502020204030204" pitchFamily="34" charset="0"/>
                <a:cs typeface="Times New Roman" panose="02020603050405020304" pitchFamily="18" charset="0"/>
              </a:rPr>
              <a:t>B</a:t>
            </a:r>
            <a:r>
              <a:rPr lang="en-IN" sz="1200" kern="100" dirty="0">
                <a:effectLst/>
                <a:latin typeface="+mj-lt"/>
                <a:ea typeface="Calibri" panose="020F0502020204030204" pitchFamily="34" charset="0"/>
                <a:cs typeface="Times New Roman" panose="02020603050405020304" pitchFamily="18" charset="0"/>
              </a:rPr>
              <a:t>anking orders 2 followed by 1 and 3 normal distributions of the data.</a:t>
            </a:r>
            <a:endParaRPr lang="en-IN" sz="1200" dirty="0">
              <a:latin typeface="+mj-lt"/>
            </a:endParaRPr>
          </a:p>
        </p:txBody>
      </p:sp>
    </p:spTree>
    <p:extLst>
      <p:ext uri="{BB962C8B-B14F-4D97-AF65-F5344CB8AC3E}">
        <p14:creationId xmlns:p14="http://schemas.microsoft.com/office/powerpoint/2010/main" val="350013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pic>
        <p:nvPicPr>
          <p:cNvPr id="3" name="Picture 2">
            <a:extLst>
              <a:ext uri="{FF2B5EF4-FFF2-40B4-BE49-F238E27FC236}">
                <a16:creationId xmlns:a16="http://schemas.microsoft.com/office/drawing/2014/main" id="{AAC0DB32-751C-1A35-2CCB-686E78F0946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1506" y="1134835"/>
            <a:ext cx="7900987" cy="3572525"/>
          </a:xfrm>
          <a:prstGeom prst="rect">
            <a:avLst/>
          </a:prstGeom>
          <a:noFill/>
          <a:ln>
            <a:noFill/>
          </a:ln>
        </p:spPr>
      </p:pic>
    </p:spTree>
    <p:extLst>
      <p:ext uri="{BB962C8B-B14F-4D97-AF65-F5344CB8AC3E}">
        <p14:creationId xmlns:p14="http://schemas.microsoft.com/office/powerpoint/2010/main" val="329702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Feature Selection:</a:t>
            </a:r>
            <a:endParaRPr sz="2000" b="1" i="0" u="none" strike="noStrike" cap="none" dirty="0">
              <a:solidFill>
                <a:srgbClr val="262626"/>
              </a:solidFill>
              <a:latin typeface="Playfair Display"/>
              <a:ea typeface="Playfair Display"/>
              <a:cs typeface="Playfair Display"/>
              <a:sym typeface="Playfair Display"/>
            </a:endParaRPr>
          </a:p>
        </p:txBody>
      </p:sp>
      <p:sp>
        <p:nvSpPr>
          <p:cNvPr id="5" name="TextBox 4">
            <a:extLst>
              <a:ext uri="{FF2B5EF4-FFF2-40B4-BE49-F238E27FC236}">
                <a16:creationId xmlns:a16="http://schemas.microsoft.com/office/drawing/2014/main" id="{F82BB9A5-49D0-60D2-FBD1-DF51B47687D6}"/>
              </a:ext>
            </a:extLst>
          </p:cNvPr>
          <p:cNvSpPr txBox="1"/>
          <p:nvPr/>
        </p:nvSpPr>
        <p:spPr>
          <a:xfrm>
            <a:off x="0" y="1355446"/>
            <a:ext cx="5801958" cy="2293385"/>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In this phase we have selected the features based on what we observed during the EDA like since Fiscal sector orders has so much small correlation and highly affected with outliers so we decided to drop it from the features column. </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Here we have checked the Variance inflation factor for selecting the features too .</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Since it’s a time series data so we are taking the feature sets </a:t>
            </a:r>
            <a:r>
              <a:rPr lang="en-US" sz="1200" b="1" dirty="0">
                <a:latin typeface="+mj-lt"/>
                <a:ea typeface="Times New Roman" panose="02020603050405020304" pitchFamily="18" charset="0"/>
                <a:cs typeface="Times New Roman" panose="02020603050405020304" pitchFamily="18" charset="0"/>
              </a:rPr>
              <a:t>as week of the Years , Day , month , Day of the week  </a:t>
            </a:r>
            <a:r>
              <a:rPr lang="en-US" sz="1200" dirty="0">
                <a:latin typeface="+mj-lt"/>
                <a:ea typeface="Times New Roman" panose="02020603050405020304" pitchFamily="18" charset="0"/>
                <a:cs typeface="Times New Roman" panose="02020603050405020304" pitchFamily="18" charset="0"/>
              </a:rPr>
              <a:t>too.</a:t>
            </a:r>
            <a:endParaRPr lang="en-US" sz="1200" b="1" dirty="0">
              <a:latin typeface="+mj-lt"/>
              <a:ea typeface="Times New Roman" panose="02020603050405020304" pitchFamily="18" charset="0"/>
              <a:cs typeface="Times New Roman" panose="02020603050405020304" pitchFamily="18" charset="0"/>
            </a:endParaRPr>
          </a:p>
          <a:p>
            <a:pPr marL="742950" lvl="1" indent="-285750" algn="just" fontAlgn="base">
              <a:lnSpc>
                <a:spcPct val="115000"/>
              </a:lnSpc>
              <a:spcAft>
                <a:spcPts val="800"/>
              </a:spcAft>
              <a:buClr>
                <a:srgbClr val="FFC000"/>
              </a:buClr>
              <a:buFont typeface="Wingdings" panose="05000000000000000000" pitchFamily="2" charset="2"/>
              <a:buChar char="Ø"/>
            </a:pPr>
            <a:endParaRPr lang="en-US" sz="1200" dirty="0">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000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cxnSp>
        <p:nvCxnSpPr>
          <p:cNvPr id="94" name="Google Shape;94;p2"/>
          <p:cNvCxnSpPr/>
          <p:nvPr/>
        </p:nvCxnSpPr>
        <p:spPr>
          <a:xfrm>
            <a:off x="579834" y="881063"/>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95" name="Google Shape;95;p2"/>
          <p:cNvPicPr preferRelativeResize="0"/>
          <p:nvPr/>
        </p:nvPicPr>
        <p:blipFill rotWithShape="1">
          <a:blip r:embed="rId4">
            <a:alphaModFix/>
          </a:blip>
          <a:srcRect/>
          <a:stretch/>
        </p:blipFill>
        <p:spPr>
          <a:xfrm>
            <a:off x="7531894" y="433388"/>
            <a:ext cx="1278731" cy="378619"/>
          </a:xfrm>
          <a:prstGeom prst="rect">
            <a:avLst/>
          </a:prstGeom>
          <a:noFill/>
          <a:ln>
            <a:noFill/>
          </a:ln>
        </p:spPr>
      </p:pic>
      <p:sp>
        <p:nvSpPr>
          <p:cNvPr id="96" name="Google Shape;96;p2"/>
          <p:cNvSpPr txBox="1"/>
          <p:nvPr/>
        </p:nvSpPr>
        <p:spPr>
          <a:xfrm>
            <a:off x="471488" y="409575"/>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i="0" u="none" strike="noStrike" cap="none" dirty="0">
                <a:solidFill>
                  <a:srgbClr val="262626"/>
                </a:solidFill>
                <a:latin typeface="Playfair Display"/>
                <a:ea typeface="Playfair Display"/>
                <a:cs typeface="Playfair Display"/>
                <a:sym typeface="Playfair Display"/>
              </a:rPr>
              <a:t>Team </a:t>
            </a:r>
            <a:r>
              <a:rPr lang="en-US" sz="2400" b="1" dirty="0">
                <a:solidFill>
                  <a:srgbClr val="262626"/>
                </a:solidFill>
                <a:latin typeface="Playfair Display"/>
                <a:ea typeface="Playfair Display"/>
                <a:cs typeface="Playfair Display"/>
                <a:sym typeface="Playfair Display"/>
              </a:rPr>
              <a:t>&amp; Mentors Details</a:t>
            </a:r>
            <a:endParaRPr sz="2400" b="1" i="0" u="none" strike="noStrike" cap="none" dirty="0">
              <a:solidFill>
                <a:srgbClr val="262626"/>
              </a:solidFill>
              <a:latin typeface="Playfair Display"/>
              <a:ea typeface="Playfair Display"/>
              <a:cs typeface="Playfair Display"/>
              <a:sym typeface="Playfair Display"/>
            </a:endParaRPr>
          </a:p>
        </p:txBody>
      </p:sp>
      <p:graphicFrame>
        <p:nvGraphicFramePr>
          <p:cNvPr id="97" name="Google Shape;97;p2"/>
          <p:cNvGraphicFramePr/>
          <p:nvPr>
            <p:extLst>
              <p:ext uri="{D42A27DB-BD31-4B8C-83A1-F6EECF244321}">
                <p14:modId xmlns:p14="http://schemas.microsoft.com/office/powerpoint/2010/main" val="4166523236"/>
              </p:ext>
            </p:extLst>
          </p:nvPr>
        </p:nvGraphicFramePr>
        <p:xfrm>
          <a:off x="579825" y="1329825"/>
          <a:ext cx="3741050" cy="2484766"/>
        </p:xfrm>
        <a:graphic>
          <a:graphicData uri="http://schemas.openxmlformats.org/drawingml/2006/table">
            <a:tbl>
              <a:tblPr>
                <a:noFill/>
                <a:tableStyleId>{0B589F80-44AF-43C1-9281-2DABF9FBA21B}</a:tableStyleId>
              </a:tblPr>
              <a:tblGrid>
                <a:gridCol w="3741050">
                  <a:extLst>
                    <a:ext uri="{9D8B030D-6E8A-4147-A177-3AD203B41FA5}">
                      <a16:colId xmlns:a16="http://schemas.microsoft.com/office/drawing/2014/main" val="20000"/>
                    </a:ext>
                  </a:extLst>
                </a:gridCol>
              </a:tblGrid>
              <a:tr h="0">
                <a:tc>
                  <a:txBody>
                    <a:bodyPr/>
                    <a:lstStyle/>
                    <a:p>
                      <a:pPr marL="0" marR="0" lvl="0" indent="0" algn="l" rtl="0">
                        <a:lnSpc>
                          <a:spcPct val="115000"/>
                        </a:lnSpc>
                        <a:spcBef>
                          <a:spcPts val="0"/>
                        </a:spcBef>
                        <a:spcAft>
                          <a:spcPts val="0"/>
                        </a:spcAft>
                        <a:buClr>
                          <a:srgbClr val="000000"/>
                        </a:buClr>
                        <a:buSzPts val="900"/>
                        <a:buFont typeface="Arial"/>
                        <a:buNone/>
                      </a:pPr>
                      <a:r>
                        <a:rPr lang="en-US" sz="1100">
                          <a:solidFill>
                            <a:srgbClr val="FFFFFF"/>
                          </a:solidFill>
                          <a:latin typeface="Poppins"/>
                          <a:ea typeface="Poppins"/>
                          <a:cs typeface="Poppins"/>
                          <a:sym typeface="Poppins"/>
                        </a:rPr>
                        <a:t>Team Members</a:t>
                      </a:r>
                      <a:endParaRPr sz="1100" u="none" strike="noStrike" cap="none">
                        <a:solidFill>
                          <a:srgbClr val="FFFFFF"/>
                        </a:solidFill>
                        <a:latin typeface="Poppins"/>
                        <a:ea typeface="Poppins"/>
                        <a:cs typeface="Poppins"/>
                        <a:sym typeface="Poppins"/>
                      </a:endParaRPr>
                    </a:p>
                  </a:txBody>
                  <a:tcPr marL="91425" marR="91425" marT="91425" marB="91425">
                    <a:lnB w="9525" cap="flat" cmpd="sng">
                      <a:solidFill>
                        <a:srgbClr val="B7B7B7"/>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500" dirty="0" err="1"/>
                        <a:t>Hussnain</a:t>
                      </a:r>
                      <a:r>
                        <a:rPr lang="en-US" sz="1500" dirty="0"/>
                        <a:t> Ashraf</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600" dirty="0"/>
                        <a:t>Aaron </a:t>
                      </a:r>
                      <a:r>
                        <a:rPr lang="en-US" sz="1600" dirty="0" err="1"/>
                        <a:t>Gunasingh</a:t>
                      </a:r>
                      <a:endParaRPr lang="en-US" sz="16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Kundan Kumar</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Sakshi Gupta</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t>Shailendra Kumar Ravi</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98" name="Google Shape;98;p2"/>
          <p:cNvGraphicFramePr/>
          <p:nvPr>
            <p:extLst>
              <p:ext uri="{D42A27DB-BD31-4B8C-83A1-F6EECF244321}">
                <p14:modId xmlns:p14="http://schemas.microsoft.com/office/powerpoint/2010/main" val="2677774532"/>
              </p:ext>
            </p:extLst>
          </p:nvPr>
        </p:nvGraphicFramePr>
        <p:xfrm>
          <a:off x="5034075" y="1329825"/>
          <a:ext cx="3426900" cy="2439046"/>
        </p:xfrm>
        <a:graphic>
          <a:graphicData uri="http://schemas.openxmlformats.org/drawingml/2006/table">
            <a:tbl>
              <a:tblPr>
                <a:noFill/>
                <a:tableStyleId>{0B589F80-44AF-43C1-9281-2DABF9FBA21B}</a:tableStyleId>
              </a:tblPr>
              <a:tblGrid>
                <a:gridCol w="3426900">
                  <a:extLst>
                    <a:ext uri="{9D8B030D-6E8A-4147-A177-3AD203B41FA5}">
                      <a16:colId xmlns:a16="http://schemas.microsoft.com/office/drawing/2014/main" val="20000"/>
                    </a:ext>
                  </a:extLst>
                </a:gridCol>
              </a:tblGrid>
              <a:tr h="0">
                <a:tc>
                  <a:txBody>
                    <a:bodyPr/>
                    <a:lstStyle/>
                    <a:p>
                      <a:pPr marL="0" marR="0" lvl="0" indent="0" algn="l" rtl="0">
                        <a:lnSpc>
                          <a:spcPct val="115000"/>
                        </a:lnSpc>
                        <a:spcBef>
                          <a:spcPts val="0"/>
                        </a:spcBef>
                        <a:spcAft>
                          <a:spcPts val="0"/>
                        </a:spcAft>
                        <a:buClr>
                          <a:srgbClr val="000000"/>
                        </a:buClr>
                        <a:buSzPts val="900"/>
                        <a:buFont typeface="Arial"/>
                        <a:buNone/>
                      </a:pPr>
                      <a:r>
                        <a:rPr lang="en-US" sz="1100">
                          <a:solidFill>
                            <a:srgbClr val="FFFFFF"/>
                          </a:solidFill>
                          <a:latin typeface="Poppins"/>
                          <a:ea typeface="Poppins"/>
                          <a:cs typeface="Poppins"/>
                          <a:sym typeface="Poppins"/>
                        </a:rPr>
                        <a:t>Mentors - Technical &amp; Capstone</a:t>
                      </a:r>
                      <a:endParaRPr sz="1100" u="none" strike="noStrike" cap="none">
                        <a:solidFill>
                          <a:srgbClr val="FFFFFF"/>
                        </a:solidFill>
                        <a:latin typeface="Poppins"/>
                        <a:ea typeface="Poppins"/>
                        <a:cs typeface="Poppins"/>
                        <a:sym typeface="Poppins"/>
                      </a:endParaRPr>
                    </a:p>
                  </a:txBody>
                  <a:tcPr marL="91425" marR="91425" marT="91425" marB="91425">
                    <a:lnB w="9525" cap="flat" cmpd="sng">
                      <a:solidFill>
                        <a:srgbClr val="B7B7B7"/>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1500" dirty="0"/>
                        <a:t>Shashank </a:t>
                      </a:r>
                      <a:r>
                        <a:rPr lang="en-US" sz="1500" dirty="0" err="1"/>
                        <a:t>Pullela</a:t>
                      </a:r>
                      <a:endParaRPr lang="en-US" sz="15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1500" dirty="0"/>
                        <a:t>Priya Tony</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1500" dirty="0"/>
                        <a:t>Vishnu D</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1500" dirty="0"/>
                        <a:t>Sandeep Vijay</a:t>
                      </a: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1600" dirty="0"/>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4" name="TextBox 3">
            <a:extLst>
              <a:ext uri="{FF2B5EF4-FFF2-40B4-BE49-F238E27FC236}">
                <a16:creationId xmlns:a16="http://schemas.microsoft.com/office/drawing/2014/main" id="{19222C7D-49E1-FDC4-0052-BF6C319EA4EA}"/>
              </a:ext>
            </a:extLst>
          </p:cNvPr>
          <p:cNvSpPr txBox="1"/>
          <p:nvPr/>
        </p:nvSpPr>
        <p:spPr>
          <a:xfrm>
            <a:off x="471488" y="919686"/>
            <a:ext cx="4572000" cy="307777"/>
          </a:xfrm>
          <a:prstGeom prst="rect">
            <a:avLst/>
          </a:prstGeom>
          <a:noFill/>
        </p:spPr>
        <p:txBody>
          <a:bodyPr wrap="square">
            <a:spAutoFit/>
          </a:bodyPr>
          <a:lstStyle/>
          <a:p>
            <a:r>
              <a:rPr lang="en-US" b="1" dirty="0"/>
              <a:t>Machine Learning Model:</a:t>
            </a:r>
          </a:p>
        </p:txBody>
      </p:sp>
      <p:sp>
        <p:nvSpPr>
          <p:cNvPr id="6" name="TextBox 5">
            <a:extLst>
              <a:ext uri="{FF2B5EF4-FFF2-40B4-BE49-F238E27FC236}">
                <a16:creationId xmlns:a16="http://schemas.microsoft.com/office/drawing/2014/main" id="{CD96FB9F-28F6-B0B0-F757-15BD77501A08}"/>
              </a:ext>
            </a:extLst>
          </p:cNvPr>
          <p:cNvSpPr txBox="1"/>
          <p:nvPr/>
        </p:nvSpPr>
        <p:spPr>
          <a:xfrm>
            <a:off x="471488" y="1319673"/>
            <a:ext cx="4572000" cy="1015663"/>
          </a:xfrm>
          <a:prstGeom prst="rect">
            <a:avLst/>
          </a:prstGeom>
          <a:noFill/>
        </p:spPr>
        <p:txBody>
          <a:bodyPr wrap="square">
            <a:spAutoFit/>
          </a:bodyPr>
          <a:lstStyle/>
          <a:p>
            <a:pPr marL="285750" indent="-285750">
              <a:buClr>
                <a:srgbClr val="FFC000"/>
              </a:buClr>
              <a:buFont typeface="Wingdings" panose="05000000000000000000" pitchFamily="2" charset="2"/>
              <a:buChar char="Ø"/>
            </a:pPr>
            <a:r>
              <a:rPr lang="en-US" sz="1200" b="0" i="0" dirty="0" err="1">
                <a:solidFill>
                  <a:srgbClr val="0F0F0F"/>
                </a:solidFill>
                <a:effectLst/>
                <a:latin typeface="Söhne"/>
              </a:rPr>
              <a:t>Adaboost</a:t>
            </a:r>
            <a:endParaRPr lang="en-US" sz="1200" b="0" i="0" dirty="0">
              <a:solidFill>
                <a:srgbClr val="0F0F0F"/>
              </a:solidFill>
              <a:effectLst/>
              <a:latin typeface="Söhne"/>
            </a:endParaRPr>
          </a:p>
          <a:p>
            <a:pPr marL="285750" indent="-285750">
              <a:buClr>
                <a:srgbClr val="FFC000"/>
              </a:buClr>
              <a:buFont typeface="Wingdings" panose="05000000000000000000" pitchFamily="2" charset="2"/>
              <a:buChar char="Ø"/>
            </a:pPr>
            <a:r>
              <a:rPr lang="en-US" sz="1200" b="0" i="0" dirty="0" err="1">
                <a:solidFill>
                  <a:srgbClr val="0F0F0F"/>
                </a:solidFill>
                <a:effectLst/>
                <a:latin typeface="Söhne"/>
              </a:rPr>
              <a:t>XGBoost</a:t>
            </a:r>
            <a:r>
              <a:rPr lang="en-US" sz="1200" b="0" i="0" dirty="0">
                <a:solidFill>
                  <a:srgbClr val="0F0F0F"/>
                </a:solidFill>
                <a:effectLst/>
                <a:latin typeface="Söhne"/>
              </a:rPr>
              <a:t>  </a:t>
            </a:r>
          </a:p>
          <a:p>
            <a:pPr marL="285750" indent="-285750">
              <a:buClr>
                <a:srgbClr val="FFC000"/>
              </a:buClr>
              <a:buFont typeface="Wingdings" panose="05000000000000000000" pitchFamily="2" charset="2"/>
              <a:buChar char="Ø"/>
            </a:pPr>
            <a:r>
              <a:rPr lang="en-US" sz="1200" b="0" i="0" dirty="0">
                <a:solidFill>
                  <a:srgbClr val="0F0F0F"/>
                </a:solidFill>
                <a:effectLst/>
                <a:latin typeface="Söhne"/>
              </a:rPr>
              <a:t>Lasso Regression </a:t>
            </a:r>
            <a:endParaRPr lang="en-US" sz="1200" dirty="0">
              <a:solidFill>
                <a:srgbClr val="0F0F0F"/>
              </a:solidFill>
              <a:latin typeface="Söhne"/>
            </a:endParaRPr>
          </a:p>
          <a:p>
            <a:pPr marL="285750" indent="-285750">
              <a:buClr>
                <a:srgbClr val="FFC000"/>
              </a:buClr>
              <a:buFont typeface="Wingdings" panose="05000000000000000000" pitchFamily="2" charset="2"/>
              <a:buChar char="Ø"/>
            </a:pPr>
            <a:r>
              <a:rPr lang="en-US" sz="1200" b="0" i="0" dirty="0" err="1">
                <a:solidFill>
                  <a:srgbClr val="0F0F0F"/>
                </a:solidFill>
                <a:effectLst/>
                <a:latin typeface="Söhne"/>
              </a:rPr>
              <a:t>Catboost</a:t>
            </a:r>
            <a:endParaRPr lang="en-US" sz="1200" b="0" i="0" dirty="0">
              <a:solidFill>
                <a:srgbClr val="0F0F0F"/>
              </a:solidFill>
              <a:effectLst/>
              <a:latin typeface="Söhne"/>
            </a:endParaRPr>
          </a:p>
          <a:p>
            <a:pPr marL="285750" indent="-285750">
              <a:buClr>
                <a:srgbClr val="FFC000"/>
              </a:buClr>
              <a:buFont typeface="Wingdings" panose="05000000000000000000" pitchFamily="2" charset="2"/>
              <a:buChar char="Ø"/>
            </a:pPr>
            <a:r>
              <a:rPr lang="en-US" sz="1200" dirty="0">
                <a:solidFill>
                  <a:srgbClr val="0F0F0F"/>
                </a:solidFill>
                <a:latin typeface="Söhne"/>
              </a:rPr>
              <a:t>LSTM Approach</a:t>
            </a:r>
            <a:endParaRPr lang="en-US" sz="1200" dirty="0"/>
          </a:p>
        </p:txBody>
      </p:sp>
      <p:sp>
        <p:nvSpPr>
          <p:cNvPr id="12" name="Google Shape;111;p3">
            <a:extLst>
              <a:ext uri="{FF2B5EF4-FFF2-40B4-BE49-F238E27FC236}">
                <a16:creationId xmlns:a16="http://schemas.microsoft.com/office/drawing/2014/main" id="{8B050D3F-E363-D2AF-9555-4A5820BA49FE}"/>
              </a:ext>
            </a:extLst>
          </p:cNvPr>
          <p:cNvSpPr/>
          <p:nvPr/>
        </p:nvSpPr>
        <p:spPr>
          <a:xfrm>
            <a:off x="283905" y="953817"/>
            <a:ext cx="250916" cy="239514"/>
          </a:xfrm>
          <a:prstGeom prst="diamond">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dirty="0">
                <a:solidFill>
                  <a:schemeClr val="dk1"/>
                </a:solidFill>
                <a:latin typeface="Arial"/>
                <a:ea typeface="Arial"/>
                <a:cs typeface="Arial"/>
                <a:sym typeface="Arial"/>
              </a:rPr>
              <a:t>1</a:t>
            </a:r>
            <a:endParaRPr sz="1000" dirty="0"/>
          </a:p>
        </p:txBody>
      </p:sp>
      <p:sp>
        <p:nvSpPr>
          <p:cNvPr id="13" name="TextBox 12">
            <a:extLst>
              <a:ext uri="{FF2B5EF4-FFF2-40B4-BE49-F238E27FC236}">
                <a16:creationId xmlns:a16="http://schemas.microsoft.com/office/drawing/2014/main" id="{4E29DDBC-C5F2-DAF2-45C2-23B3289245C8}"/>
              </a:ext>
            </a:extLst>
          </p:cNvPr>
          <p:cNvSpPr txBox="1"/>
          <p:nvPr/>
        </p:nvSpPr>
        <p:spPr>
          <a:xfrm>
            <a:off x="471488" y="2653309"/>
            <a:ext cx="4572000" cy="307777"/>
          </a:xfrm>
          <a:prstGeom prst="rect">
            <a:avLst/>
          </a:prstGeom>
          <a:noFill/>
        </p:spPr>
        <p:txBody>
          <a:bodyPr wrap="square">
            <a:spAutoFit/>
          </a:bodyPr>
          <a:lstStyle/>
          <a:p>
            <a:r>
              <a:rPr lang="en-US" b="1" dirty="0"/>
              <a:t>Time Series Model:</a:t>
            </a:r>
          </a:p>
        </p:txBody>
      </p:sp>
      <p:sp>
        <p:nvSpPr>
          <p:cNvPr id="14" name="Google Shape;111;p3">
            <a:extLst>
              <a:ext uri="{FF2B5EF4-FFF2-40B4-BE49-F238E27FC236}">
                <a16:creationId xmlns:a16="http://schemas.microsoft.com/office/drawing/2014/main" id="{55B777C5-49EF-FBB8-7F2D-025BC2E7A831}"/>
              </a:ext>
            </a:extLst>
          </p:cNvPr>
          <p:cNvSpPr/>
          <p:nvPr/>
        </p:nvSpPr>
        <p:spPr>
          <a:xfrm>
            <a:off x="283905" y="2687440"/>
            <a:ext cx="250916" cy="239514"/>
          </a:xfrm>
          <a:prstGeom prst="diamond">
            <a:avLst/>
          </a:prstGeom>
          <a:solidFill>
            <a:srgbClr val="F7CAAC"/>
          </a:solidFill>
          <a:ln w="25400"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dirty="0">
                <a:solidFill>
                  <a:schemeClr val="dk1"/>
                </a:solidFill>
              </a:rPr>
              <a:t>2</a:t>
            </a:r>
            <a:endParaRPr sz="1000" dirty="0"/>
          </a:p>
        </p:txBody>
      </p:sp>
      <p:sp>
        <p:nvSpPr>
          <p:cNvPr id="21" name="TextBox 20">
            <a:extLst>
              <a:ext uri="{FF2B5EF4-FFF2-40B4-BE49-F238E27FC236}">
                <a16:creationId xmlns:a16="http://schemas.microsoft.com/office/drawing/2014/main" id="{0C859AF5-3D10-28CA-ECC8-443C8EE1B63E}"/>
              </a:ext>
            </a:extLst>
          </p:cNvPr>
          <p:cNvSpPr txBox="1"/>
          <p:nvPr/>
        </p:nvSpPr>
        <p:spPr>
          <a:xfrm>
            <a:off x="471488" y="3001936"/>
            <a:ext cx="4572000" cy="1200329"/>
          </a:xfrm>
          <a:prstGeom prst="rect">
            <a:avLst/>
          </a:prstGeom>
          <a:noFill/>
        </p:spPr>
        <p:txBody>
          <a:bodyPr wrap="square">
            <a:spAutoFit/>
          </a:bodyPr>
          <a:lstStyle/>
          <a:p>
            <a:pPr marL="285750" indent="-285750">
              <a:buClr>
                <a:srgbClr val="FFC000"/>
              </a:buClr>
              <a:buFont typeface="Wingdings" panose="05000000000000000000" pitchFamily="2" charset="2"/>
              <a:buChar char="Ø"/>
            </a:pPr>
            <a:r>
              <a:rPr lang="en-US" sz="1200" b="0" i="0" dirty="0">
                <a:solidFill>
                  <a:srgbClr val="0F0F0F"/>
                </a:solidFill>
                <a:effectLst/>
                <a:latin typeface="Söhne"/>
              </a:rPr>
              <a:t>Arima</a:t>
            </a:r>
          </a:p>
          <a:p>
            <a:pPr marL="285750" indent="-285750">
              <a:buClr>
                <a:srgbClr val="FFC000"/>
              </a:buClr>
              <a:buFont typeface="Wingdings" panose="05000000000000000000" pitchFamily="2" charset="2"/>
              <a:buChar char="Ø"/>
            </a:pPr>
            <a:r>
              <a:rPr lang="en-US" sz="1200" b="0" i="0" dirty="0">
                <a:solidFill>
                  <a:srgbClr val="0F0F0F"/>
                </a:solidFill>
                <a:effectLst/>
                <a:latin typeface="Söhne"/>
              </a:rPr>
              <a:t>HWES (</a:t>
            </a:r>
            <a:r>
              <a:rPr lang="en-US" sz="1200" b="0" i="0" dirty="0">
                <a:solidFill>
                  <a:srgbClr val="374151"/>
                </a:solidFill>
                <a:effectLst/>
                <a:latin typeface="Söhne"/>
              </a:rPr>
              <a:t>Holt-Winters Exponential Smoothing)</a:t>
            </a:r>
            <a:endParaRPr lang="en-US" sz="1200" b="0" i="0" dirty="0">
              <a:solidFill>
                <a:srgbClr val="0F0F0F"/>
              </a:solidFill>
              <a:effectLst/>
              <a:latin typeface="Söhne"/>
            </a:endParaRPr>
          </a:p>
          <a:p>
            <a:pPr marL="285750" indent="-285750">
              <a:buClr>
                <a:srgbClr val="FFC000"/>
              </a:buClr>
              <a:buFont typeface="Wingdings" panose="05000000000000000000" pitchFamily="2" charset="2"/>
              <a:buChar char="Ø"/>
            </a:pPr>
            <a:r>
              <a:rPr lang="en-US" sz="1200" dirty="0">
                <a:solidFill>
                  <a:srgbClr val="0F0F0F"/>
                </a:solidFill>
                <a:latin typeface="Söhne"/>
              </a:rPr>
              <a:t>SARIMAX</a:t>
            </a:r>
          </a:p>
          <a:p>
            <a:pPr marL="285750" indent="-285750">
              <a:buClr>
                <a:srgbClr val="FFC000"/>
              </a:buClr>
              <a:buFont typeface="Wingdings" panose="05000000000000000000" pitchFamily="2" charset="2"/>
              <a:buChar char="Ø"/>
            </a:pPr>
            <a:r>
              <a:rPr lang="en-US" sz="1200" b="0" i="0" dirty="0">
                <a:solidFill>
                  <a:srgbClr val="0F0F0F"/>
                </a:solidFill>
                <a:effectLst/>
                <a:latin typeface="Söhne"/>
              </a:rPr>
              <a:t>SARIMAX with Regressors</a:t>
            </a:r>
            <a:endParaRPr lang="en-US" sz="1200" dirty="0">
              <a:solidFill>
                <a:srgbClr val="0F0F0F"/>
              </a:solidFill>
              <a:latin typeface="Söhne"/>
            </a:endParaRPr>
          </a:p>
          <a:p>
            <a:pPr marL="285750" indent="-285750">
              <a:buClr>
                <a:srgbClr val="FFC000"/>
              </a:buClr>
              <a:buFont typeface="Wingdings" panose="05000000000000000000" pitchFamily="2" charset="2"/>
              <a:buChar char="Ø"/>
            </a:pPr>
            <a:r>
              <a:rPr lang="en-US" sz="1200" b="0" i="0" dirty="0">
                <a:solidFill>
                  <a:srgbClr val="0F0F0F"/>
                </a:solidFill>
                <a:effectLst/>
                <a:latin typeface="Söhne"/>
              </a:rPr>
              <a:t>Prophet</a:t>
            </a:r>
          </a:p>
          <a:p>
            <a:pPr marL="285750" indent="-285750">
              <a:buClr>
                <a:srgbClr val="FFC000"/>
              </a:buClr>
              <a:buFont typeface="Wingdings" panose="05000000000000000000" pitchFamily="2" charset="2"/>
              <a:buChar char="Ø"/>
            </a:pPr>
            <a:r>
              <a:rPr lang="en-US" sz="1200" dirty="0">
                <a:solidFill>
                  <a:srgbClr val="0F0F0F"/>
                </a:solidFill>
                <a:latin typeface="Söhne"/>
              </a:rPr>
              <a:t>Prophet with Regressors</a:t>
            </a:r>
            <a:endParaRPr lang="en-US" sz="1200" dirty="0"/>
          </a:p>
        </p:txBody>
      </p:sp>
      <p:pic>
        <p:nvPicPr>
          <p:cNvPr id="22" name="Picture 21">
            <a:extLst>
              <a:ext uri="{FF2B5EF4-FFF2-40B4-BE49-F238E27FC236}">
                <a16:creationId xmlns:a16="http://schemas.microsoft.com/office/drawing/2014/main" id="{4AA8EDFC-AFB4-C89E-8375-68A858DB734D}"/>
              </a:ext>
            </a:extLst>
          </p:cNvPr>
          <p:cNvPicPr>
            <a:picLocks noChangeAspect="1"/>
          </p:cNvPicPr>
          <p:nvPr/>
        </p:nvPicPr>
        <p:blipFill>
          <a:blip r:embed="rId5"/>
          <a:stretch>
            <a:fillRect/>
          </a:stretch>
        </p:blipFill>
        <p:spPr>
          <a:xfrm>
            <a:off x="5397158" y="1266258"/>
            <a:ext cx="2774101" cy="2774101"/>
          </a:xfrm>
          <a:prstGeom prst="rect">
            <a:avLst/>
          </a:prstGeom>
        </p:spPr>
      </p:pic>
    </p:spTree>
    <p:extLst>
      <p:ext uri="{BB962C8B-B14F-4D97-AF65-F5344CB8AC3E}">
        <p14:creationId xmlns:p14="http://schemas.microsoft.com/office/powerpoint/2010/main" val="331704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4" name="TextBox 3">
            <a:extLst>
              <a:ext uri="{FF2B5EF4-FFF2-40B4-BE49-F238E27FC236}">
                <a16:creationId xmlns:a16="http://schemas.microsoft.com/office/drawing/2014/main" id="{909B197B-56D1-61CF-D99B-6C2A9F3AE978}"/>
              </a:ext>
            </a:extLst>
          </p:cNvPr>
          <p:cNvSpPr txBox="1"/>
          <p:nvPr/>
        </p:nvSpPr>
        <p:spPr>
          <a:xfrm>
            <a:off x="471488" y="895641"/>
            <a:ext cx="4572000" cy="307777"/>
          </a:xfrm>
          <a:prstGeom prst="rect">
            <a:avLst/>
          </a:prstGeom>
          <a:noFill/>
        </p:spPr>
        <p:txBody>
          <a:bodyPr wrap="square">
            <a:spAutoFit/>
          </a:bodyPr>
          <a:lstStyle/>
          <a:p>
            <a:pPr algn="just"/>
            <a:r>
              <a:rPr lang="en-US" b="1" dirty="0"/>
              <a:t>Regression Analysis:</a:t>
            </a:r>
          </a:p>
        </p:txBody>
      </p:sp>
      <p:sp>
        <p:nvSpPr>
          <p:cNvPr id="6" name="TextBox 5">
            <a:extLst>
              <a:ext uri="{FF2B5EF4-FFF2-40B4-BE49-F238E27FC236}">
                <a16:creationId xmlns:a16="http://schemas.microsoft.com/office/drawing/2014/main" id="{5DBA94A2-3EAB-48B8-48DF-7C6E2C03ECE8}"/>
              </a:ext>
            </a:extLst>
          </p:cNvPr>
          <p:cNvSpPr txBox="1"/>
          <p:nvPr/>
        </p:nvSpPr>
        <p:spPr>
          <a:xfrm>
            <a:off x="804642" y="1271583"/>
            <a:ext cx="5018308" cy="1015663"/>
          </a:xfrm>
          <a:prstGeom prst="rect">
            <a:avLst/>
          </a:prstGeom>
          <a:noFill/>
        </p:spPr>
        <p:txBody>
          <a:bodyPr wrap="square">
            <a:spAutoFit/>
          </a:bodyPr>
          <a:lstStyle/>
          <a:p>
            <a:pPr marL="285750" indent="-285750" algn="just">
              <a:buClr>
                <a:srgbClr val="FFC000"/>
              </a:buClr>
              <a:buFont typeface="Arial" panose="020B0604020202020204" pitchFamily="34" charset="0"/>
              <a:buChar char="•"/>
            </a:pPr>
            <a:r>
              <a:rPr lang="en-US" sz="1200" dirty="0"/>
              <a:t>Regression Analysis measure the nature and event of the relationship between 2 or more variable, thus enable  us to make prediction.</a:t>
            </a:r>
          </a:p>
          <a:p>
            <a:pPr marL="285750" indent="-285750" algn="just">
              <a:buClr>
                <a:srgbClr val="FFC000"/>
              </a:buClr>
              <a:buFont typeface="Arial" panose="020B0604020202020204" pitchFamily="34" charset="0"/>
              <a:buChar char="•"/>
            </a:pPr>
            <a:r>
              <a:rPr lang="en-US" sz="1200" dirty="0"/>
              <a:t>Regression is the measure of the average relationship between 2 or more variable. </a:t>
            </a:r>
          </a:p>
        </p:txBody>
      </p:sp>
      <p:sp>
        <p:nvSpPr>
          <p:cNvPr id="8" name="TextBox 7">
            <a:extLst>
              <a:ext uri="{FF2B5EF4-FFF2-40B4-BE49-F238E27FC236}">
                <a16:creationId xmlns:a16="http://schemas.microsoft.com/office/drawing/2014/main" id="{6D379D9A-D3B6-4CC9-B529-4747102887E6}"/>
              </a:ext>
            </a:extLst>
          </p:cNvPr>
          <p:cNvSpPr txBox="1"/>
          <p:nvPr/>
        </p:nvSpPr>
        <p:spPr>
          <a:xfrm>
            <a:off x="471488" y="235541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err="1"/>
              <a:t>Adaboost</a:t>
            </a:r>
            <a:r>
              <a:rPr lang="en-US" b="1" dirty="0"/>
              <a:t>:</a:t>
            </a:r>
          </a:p>
        </p:txBody>
      </p:sp>
      <p:sp>
        <p:nvSpPr>
          <p:cNvPr id="10" name="TextBox 9">
            <a:extLst>
              <a:ext uri="{FF2B5EF4-FFF2-40B4-BE49-F238E27FC236}">
                <a16:creationId xmlns:a16="http://schemas.microsoft.com/office/drawing/2014/main" id="{95587FA9-1643-1C32-94EC-8F5789DC9019}"/>
              </a:ext>
            </a:extLst>
          </p:cNvPr>
          <p:cNvSpPr txBox="1"/>
          <p:nvPr/>
        </p:nvSpPr>
        <p:spPr>
          <a:xfrm>
            <a:off x="804642" y="2754406"/>
            <a:ext cx="5018308" cy="1938992"/>
          </a:xfrm>
          <a:prstGeom prst="rect">
            <a:avLst/>
          </a:prstGeom>
          <a:noFill/>
        </p:spPr>
        <p:txBody>
          <a:bodyPr wrap="square">
            <a:spAutoFit/>
          </a:bodyPr>
          <a:lstStyle/>
          <a:p>
            <a:pPr marL="285750" indent="-285750" algn="just">
              <a:buClr>
                <a:srgbClr val="FFC000"/>
              </a:buClr>
              <a:buFont typeface="Arial" panose="020B0604020202020204" pitchFamily="34" charset="0"/>
              <a:buChar char="•"/>
            </a:pPr>
            <a:r>
              <a:rPr lang="en-US" sz="1200" dirty="0" err="1"/>
              <a:t>Adaboost</a:t>
            </a:r>
            <a:r>
              <a:rPr lang="en-US" sz="1200" dirty="0"/>
              <a:t> is an ensemble learning technique that builds a strong model by sequentially training multiple weak learners.</a:t>
            </a:r>
          </a:p>
          <a:p>
            <a:pPr marL="285750" indent="-285750" algn="just">
              <a:buClr>
                <a:srgbClr val="FFC000"/>
              </a:buClr>
              <a:buFont typeface="Arial" panose="020B0604020202020204" pitchFamily="34" charset="0"/>
              <a:buChar char="•"/>
            </a:pPr>
            <a:r>
              <a:rPr lang="en-US" sz="1200" dirty="0" err="1"/>
              <a:t>Adaboost</a:t>
            </a:r>
            <a:r>
              <a:rPr lang="en-US" sz="1200" dirty="0"/>
              <a:t> assigns varying weights to each data point based on its correctness during training.</a:t>
            </a:r>
          </a:p>
          <a:p>
            <a:pPr marL="285750" indent="-285750" algn="just">
              <a:buClr>
                <a:srgbClr val="FFC000"/>
              </a:buClr>
              <a:buFont typeface="Arial" panose="020B0604020202020204" pitchFamily="34" charset="0"/>
              <a:buChar char="•"/>
            </a:pPr>
            <a:r>
              <a:rPr lang="en-US" sz="1200" dirty="0"/>
              <a:t>The final model in </a:t>
            </a:r>
            <a:r>
              <a:rPr lang="en-US" sz="1200" dirty="0" err="1"/>
              <a:t>Adaboost</a:t>
            </a:r>
            <a:r>
              <a:rPr lang="en-US" sz="1200" dirty="0"/>
              <a:t> is a weighted sum of the individual weak learners.</a:t>
            </a:r>
          </a:p>
          <a:p>
            <a:pPr marL="285750" indent="-285750" algn="just">
              <a:buClr>
                <a:srgbClr val="FFC000"/>
              </a:buClr>
              <a:buFont typeface="Arial" panose="020B0604020202020204" pitchFamily="34" charset="0"/>
              <a:buChar char="•"/>
            </a:pPr>
            <a:r>
              <a:rPr lang="en-US" sz="1200" b="1" dirty="0"/>
              <a:t>Hyperparameter tunning </a:t>
            </a:r>
            <a:r>
              <a:rPr lang="en-US" sz="1200" dirty="0"/>
              <a:t>of the model include number of weak learners and the learning rate for each learner.</a:t>
            </a:r>
          </a:p>
          <a:p>
            <a:pPr marL="285750" indent="-285750" algn="just">
              <a:buClr>
                <a:srgbClr val="FFC000"/>
              </a:buClr>
              <a:buFont typeface="Arial" panose="020B0604020202020204" pitchFamily="34" charset="0"/>
              <a:buChar char="•"/>
            </a:pPr>
            <a:r>
              <a:rPr lang="en-US" sz="1200" dirty="0"/>
              <a:t>The tuning process aims to find a balance between model complexity and avoiding overfitting.</a:t>
            </a:r>
          </a:p>
        </p:txBody>
      </p:sp>
      <p:pic>
        <p:nvPicPr>
          <p:cNvPr id="1032" name="Picture 8" descr="Hand drawn rpa illustration">
            <a:extLst>
              <a:ext uri="{FF2B5EF4-FFF2-40B4-BE49-F238E27FC236}">
                <a16:creationId xmlns:a16="http://schemas.microsoft.com/office/drawing/2014/main" id="{52DC5707-527E-6AB8-0697-F04F34672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498" y="1485380"/>
            <a:ext cx="2903352" cy="22308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06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8" name="TextBox 7">
            <a:extLst>
              <a:ext uri="{FF2B5EF4-FFF2-40B4-BE49-F238E27FC236}">
                <a16:creationId xmlns:a16="http://schemas.microsoft.com/office/drawing/2014/main" id="{6D379D9A-D3B6-4CC9-B529-4747102887E6}"/>
              </a:ext>
            </a:extLst>
          </p:cNvPr>
          <p:cNvSpPr txBox="1"/>
          <p:nvPr/>
        </p:nvSpPr>
        <p:spPr>
          <a:xfrm>
            <a:off x="471488" y="912473"/>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err="1"/>
              <a:t>Adaboost</a:t>
            </a:r>
            <a:r>
              <a:rPr lang="en-US" b="1" dirty="0"/>
              <a:t>:</a:t>
            </a:r>
          </a:p>
        </p:txBody>
      </p:sp>
      <p:pic>
        <p:nvPicPr>
          <p:cNvPr id="2" name="Picture 1">
            <a:extLst>
              <a:ext uri="{FF2B5EF4-FFF2-40B4-BE49-F238E27FC236}">
                <a16:creationId xmlns:a16="http://schemas.microsoft.com/office/drawing/2014/main" id="{476EAB92-2879-0C33-5BD4-5B352BA0937B}"/>
              </a:ext>
            </a:extLst>
          </p:cNvPr>
          <p:cNvPicPr>
            <a:picLocks noChangeAspect="1"/>
          </p:cNvPicPr>
          <p:nvPr/>
        </p:nvPicPr>
        <p:blipFill>
          <a:blip r:embed="rId5"/>
          <a:stretch>
            <a:fillRect/>
          </a:stretch>
        </p:blipFill>
        <p:spPr>
          <a:xfrm>
            <a:off x="570260" y="1328300"/>
            <a:ext cx="8002239" cy="2663825"/>
          </a:xfrm>
          <a:prstGeom prst="rect">
            <a:avLst/>
          </a:prstGeom>
        </p:spPr>
      </p:pic>
    </p:spTree>
    <p:extLst>
      <p:ext uri="{BB962C8B-B14F-4D97-AF65-F5344CB8AC3E}">
        <p14:creationId xmlns:p14="http://schemas.microsoft.com/office/powerpoint/2010/main" val="12393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err="1"/>
              <a:t>XGBoost</a:t>
            </a:r>
            <a:r>
              <a:rPr lang="en-US" b="1" dirty="0"/>
              <a:t>:</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492990"/>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err="1"/>
              <a:t>XGBoost</a:t>
            </a:r>
            <a:r>
              <a:rPr lang="en-US" sz="1200" dirty="0"/>
              <a:t> is an ensemble learning algorithm that combines the predictions of multiple decision trees through boosting.</a:t>
            </a:r>
          </a:p>
          <a:p>
            <a:pPr marL="285750" indent="-285750" algn="just">
              <a:buClr>
                <a:srgbClr val="FFC000"/>
              </a:buClr>
              <a:buFont typeface="Arial" panose="020B0604020202020204" pitchFamily="34" charset="0"/>
              <a:buChar char="•"/>
            </a:pPr>
            <a:r>
              <a:rPr lang="en-US" sz="1200" dirty="0"/>
              <a:t>It minimizes a regularized objective function.</a:t>
            </a:r>
          </a:p>
          <a:p>
            <a:pPr marL="285750" indent="-285750" algn="just">
              <a:buClr>
                <a:srgbClr val="FFC000"/>
              </a:buClr>
              <a:buFont typeface="Arial" panose="020B0604020202020204" pitchFamily="34" charset="0"/>
              <a:buChar char="•"/>
            </a:pPr>
            <a:r>
              <a:rPr lang="en-US" sz="1200" dirty="0"/>
              <a:t>The algorithm adds decision trees sequentially to correct errors made by previous trees.</a:t>
            </a:r>
          </a:p>
          <a:p>
            <a:pPr marL="285750"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a:t>
            </a:r>
            <a:r>
              <a:rPr lang="en-US" sz="1200" dirty="0" err="1"/>
              <a:t>n_estimators</a:t>
            </a:r>
            <a:r>
              <a:rPr lang="en-US" sz="1200" dirty="0"/>
              <a:t>.</a:t>
            </a:r>
          </a:p>
          <a:p>
            <a:pPr algn="just">
              <a:buClr>
                <a:srgbClr val="FFC000"/>
              </a:buClr>
            </a:pPr>
            <a:r>
              <a:rPr lang="en-US" sz="1200" dirty="0"/>
              <a:t>	</a:t>
            </a:r>
            <a:r>
              <a:rPr lang="en-US" sz="1200" dirty="0" err="1"/>
              <a:t>Learning_rate</a:t>
            </a:r>
            <a:r>
              <a:rPr lang="en-US" sz="1200" dirty="0"/>
              <a:t> (step size). </a:t>
            </a:r>
          </a:p>
          <a:p>
            <a:pPr algn="just">
              <a:buClr>
                <a:srgbClr val="FFC000"/>
              </a:buClr>
            </a:pPr>
            <a:r>
              <a:rPr lang="en-US" sz="1200" dirty="0"/>
              <a:t>	</a:t>
            </a:r>
            <a:r>
              <a:rPr lang="en-US" sz="1200" dirty="0" err="1"/>
              <a:t>Max_depth</a:t>
            </a:r>
            <a:r>
              <a:rPr lang="en-US" sz="1200" dirty="0"/>
              <a:t>.</a:t>
            </a:r>
          </a:p>
          <a:p>
            <a:pPr algn="just">
              <a:buClr>
                <a:srgbClr val="FFC000"/>
              </a:buClr>
            </a:pPr>
            <a:r>
              <a:rPr lang="en-US" sz="1200" dirty="0"/>
              <a:t>	Subsample.</a:t>
            </a:r>
          </a:p>
          <a:p>
            <a:pPr marL="171450" indent="-171450" algn="just">
              <a:buClr>
                <a:srgbClr val="FFC000"/>
              </a:buClr>
              <a:buFont typeface="Arial" panose="020B0604020202020204" pitchFamily="34" charset="0"/>
              <a:buChar char="•"/>
            </a:pPr>
            <a:r>
              <a:rPr lang="en-US" sz="1200" dirty="0" err="1"/>
              <a:t>XGBoost</a:t>
            </a:r>
            <a:r>
              <a:rPr lang="en-US" sz="1200" dirty="0"/>
              <a:t> was selected for its effectiveness in handling time series forecasting tasks.</a:t>
            </a:r>
          </a:p>
          <a:p>
            <a:pPr algn="just">
              <a:buClr>
                <a:srgbClr val="FFC000"/>
              </a:buClr>
            </a:pPr>
            <a:endParaRPr lang="en-US" sz="1200" b="1" dirty="0"/>
          </a:p>
        </p:txBody>
      </p:sp>
    </p:spTree>
    <p:extLst>
      <p:ext uri="{BB962C8B-B14F-4D97-AF65-F5344CB8AC3E}">
        <p14:creationId xmlns:p14="http://schemas.microsoft.com/office/powerpoint/2010/main" val="79858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25482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err="1"/>
              <a:t>XGBoost</a:t>
            </a:r>
            <a:r>
              <a:rPr lang="en-US" b="1" dirty="0"/>
              <a:t>:</a:t>
            </a:r>
          </a:p>
        </p:txBody>
      </p:sp>
      <p:pic>
        <p:nvPicPr>
          <p:cNvPr id="8" name="Picture 7" descr="A graph with blue and green lines&#10;&#10;Description automatically generated">
            <a:extLst>
              <a:ext uri="{FF2B5EF4-FFF2-40B4-BE49-F238E27FC236}">
                <a16:creationId xmlns:a16="http://schemas.microsoft.com/office/drawing/2014/main" id="{ACFA5ECB-A7C9-0BBC-6CAB-BDF3FE27B804}"/>
              </a:ext>
            </a:extLst>
          </p:cNvPr>
          <p:cNvPicPr>
            <a:picLocks noChangeAspect="1"/>
          </p:cNvPicPr>
          <p:nvPr/>
        </p:nvPicPr>
        <p:blipFill>
          <a:blip r:embed="rId5"/>
          <a:stretch>
            <a:fillRect/>
          </a:stretch>
        </p:blipFill>
        <p:spPr>
          <a:xfrm>
            <a:off x="819547" y="1401673"/>
            <a:ext cx="7372350" cy="1410762"/>
          </a:xfrm>
          <a:prstGeom prst="rect">
            <a:avLst/>
          </a:prstGeom>
        </p:spPr>
      </p:pic>
      <p:pic>
        <p:nvPicPr>
          <p:cNvPr id="9" name="Picture 8" descr="A graph with lines and dots&#10;&#10;Description automatically generated">
            <a:extLst>
              <a:ext uri="{FF2B5EF4-FFF2-40B4-BE49-F238E27FC236}">
                <a16:creationId xmlns:a16="http://schemas.microsoft.com/office/drawing/2014/main" id="{769B405C-121F-7A94-4F1C-6785E5BC68B7}"/>
              </a:ext>
            </a:extLst>
          </p:cNvPr>
          <p:cNvPicPr>
            <a:picLocks noChangeAspect="1"/>
          </p:cNvPicPr>
          <p:nvPr/>
        </p:nvPicPr>
        <p:blipFill>
          <a:blip r:embed="rId6"/>
          <a:stretch>
            <a:fillRect/>
          </a:stretch>
        </p:blipFill>
        <p:spPr>
          <a:xfrm>
            <a:off x="895350" y="3010690"/>
            <a:ext cx="7296547" cy="1851359"/>
          </a:xfrm>
          <a:prstGeom prst="rect">
            <a:avLst/>
          </a:prstGeom>
        </p:spPr>
      </p:pic>
    </p:spTree>
    <p:extLst>
      <p:ext uri="{BB962C8B-B14F-4D97-AF65-F5344CB8AC3E}">
        <p14:creationId xmlns:p14="http://schemas.microsoft.com/office/powerpoint/2010/main" val="541078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Lasso Regression:</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123658"/>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a:t>Lasso Regression is a linear regression technique that incorporates L1 regularization( i.e. add penalty terms).</a:t>
            </a:r>
          </a:p>
          <a:p>
            <a:pPr marL="285750" lvl="2" indent="-285750" algn="just">
              <a:buClr>
                <a:srgbClr val="FFC000"/>
              </a:buClr>
              <a:buFont typeface="Arial" panose="020B0604020202020204" pitchFamily="34" charset="0"/>
              <a:buChar char="•"/>
            </a:pPr>
            <a:r>
              <a:rPr lang="en-US" sz="1200" dirty="0"/>
              <a:t> Lasso Regression has ability to perform automatic feature selection.</a:t>
            </a:r>
          </a:p>
          <a:p>
            <a:pPr marL="285750" indent="-285750" algn="just">
              <a:buClr>
                <a:srgbClr val="FFC000"/>
              </a:buClr>
              <a:buFont typeface="Arial" panose="020B0604020202020204" pitchFamily="34" charset="0"/>
              <a:buChar char="•"/>
            </a:pPr>
            <a:r>
              <a:rPr lang="en-US" sz="1200" dirty="0"/>
              <a:t>The regularization term helps prevent overfitting and promotes a more interpretable model.</a:t>
            </a:r>
          </a:p>
          <a:p>
            <a:pPr marL="285750" indent="-285750" algn="just">
              <a:buClr>
                <a:srgbClr val="FFC000"/>
              </a:buClr>
              <a:buFont typeface="Arial" panose="020B0604020202020204" pitchFamily="34" charset="0"/>
              <a:buChar char="•"/>
            </a:pPr>
            <a:r>
              <a:rPr lang="en-US" sz="1200" dirty="0"/>
              <a:t>Lasso Regression introduces a shrinkage effect on the coefficients, pulling them towards zero.</a:t>
            </a:r>
          </a:p>
          <a:p>
            <a:pPr marL="285750" indent="-285750" algn="just">
              <a:buClr>
                <a:srgbClr val="FFC000"/>
              </a:buClr>
              <a:buFont typeface="Arial" panose="020B0604020202020204" pitchFamily="34" charset="0"/>
              <a:buChar char="•"/>
            </a:pPr>
            <a:r>
              <a:rPr lang="en-US" sz="1200" b="1" dirty="0"/>
              <a:t>Hyperparameter Tuning: </a:t>
            </a:r>
            <a:r>
              <a:rPr lang="en-US" sz="1200" dirty="0"/>
              <a:t>alpha (often denoted as λ, lambda) controls the strength of the regularization.</a:t>
            </a:r>
          </a:p>
          <a:p>
            <a:pPr algn="just">
              <a:buClr>
                <a:srgbClr val="FFC000"/>
              </a:buClr>
            </a:pPr>
            <a:endParaRPr lang="en-US" sz="1200" b="1" dirty="0"/>
          </a:p>
        </p:txBody>
      </p:sp>
    </p:spTree>
    <p:extLst>
      <p:ext uri="{BB962C8B-B14F-4D97-AF65-F5344CB8AC3E}">
        <p14:creationId xmlns:p14="http://schemas.microsoft.com/office/powerpoint/2010/main" val="1345002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23082ABC-FDDB-9330-75CD-593A280542A7}"/>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Lasso Regression:</a:t>
            </a:r>
          </a:p>
        </p:txBody>
      </p:sp>
      <p:pic>
        <p:nvPicPr>
          <p:cNvPr id="5" name="Picture 4">
            <a:extLst>
              <a:ext uri="{FF2B5EF4-FFF2-40B4-BE49-F238E27FC236}">
                <a16:creationId xmlns:a16="http://schemas.microsoft.com/office/drawing/2014/main" id="{F98F9457-778F-29AA-CF2C-22F2DA60F91F}"/>
              </a:ext>
            </a:extLst>
          </p:cNvPr>
          <p:cNvPicPr>
            <a:picLocks noChangeAspect="1"/>
          </p:cNvPicPr>
          <p:nvPr/>
        </p:nvPicPr>
        <p:blipFill>
          <a:blip r:embed="rId5"/>
          <a:stretch>
            <a:fillRect/>
          </a:stretch>
        </p:blipFill>
        <p:spPr>
          <a:xfrm>
            <a:off x="838201" y="2949376"/>
            <a:ext cx="6768082" cy="2138691"/>
          </a:xfrm>
          <a:prstGeom prst="rect">
            <a:avLst/>
          </a:prstGeom>
        </p:spPr>
      </p:pic>
      <p:pic>
        <p:nvPicPr>
          <p:cNvPr id="7" name="Picture 6">
            <a:extLst>
              <a:ext uri="{FF2B5EF4-FFF2-40B4-BE49-F238E27FC236}">
                <a16:creationId xmlns:a16="http://schemas.microsoft.com/office/drawing/2014/main" id="{791C2D3F-B9A5-A524-915F-6ECBBF255D22}"/>
              </a:ext>
            </a:extLst>
          </p:cNvPr>
          <p:cNvPicPr>
            <a:picLocks noChangeAspect="1"/>
          </p:cNvPicPr>
          <p:nvPr/>
        </p:nvPicPr>
        <p:blipFill>
          <a:blip r:embed="rId6"/>
          <a:stretch>
            <a:fillRect/>
          </a:stretch>
        </p:blipFill>
        <p:spPr>
          <a:xfrm>
            <a:off x="4501116" y="1152854"/>
            <a:ext cx="4309509" cy="1780293"/>
          </a:xfrm>
          <a:prstGeom prst="rect">
            <a:avLst/>
          </a:prstGeom>
        </p:spPr>
      </p:pic>
      <p:pic>
        <p:nvPicPr>
          <p:cNvPr id="11" name="Picture 10">
            <a:extLst>
              <a:ext uri="{FF2B5EF4-FFF2-40B4-BE49-F238E27FC236}">
                <a16:creationId xmlns:a16="http://schemas.microsoft.com/office/drawing/2014/main" id="{9B71B057-4B45-B2C9-E859-EF77E9AA95A7}"/>
              </a:ext>
            </a:extLst>
          </p:cNvPr>
          <p:cNvPicPr>
            <a:picLocks noChangeAspect="1"/>
          </p:cNvPicPr>
          <p:nvPr/>
        </p:nvPicPr>
        <p:blipFill>
          <a:blip r:embed="rId7"/>
          <a:stretch>
            <a:fillRect/>
          </a:stretch>
        </p:blipFill>
        <p:spPr>
          <a:xfrm>
            <a:off x="471488" y="1294636"/>
            <a:ext cx="3313703" cy="1171575"/>
          </a:xfrm>
          <a:prstGeom prst="rect">
            <a:avLst/>
          </a:prstGeom>
        </p:spPr>
      </p:pic>
    </p:spTree>
    <p:extLst>
      <p:ext uri="{BB962C8B-B14F-4D97-AF65-F5344CB8AC3E}">
        <p14:creationId xmlns:p14="http://schemas.microsoft.com/office/powerpoint/2010/main" val="2327537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CATBOOST:</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308324"/>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err="1"/>
              <a:t>CatBoost</a:t>
            </a:r>
            <a:r>
              <a:rPr lang="en-US" sz="1200" dirty="0"/>
              <a:t> Regressor is a gradient boosting framework designed for regression tasks. </a:t>
            </a:r>
          </a:p>
          <a:p>
            <a:pPr marL="285750" lvl="2" indent="-285750" algn="just">
              <a:buClr>
                <a:srgbClr val="FFC000"/>
              </a:buClr>
              <a:buFont typeface="Arial" panose="020B0604020202020204" pitchFamily="34" charset="0"/>
              <a:buChar char="•"/>
            </a:pPr>
            <a:r>
              <a:rPr lang="en-US" sz="1200" dirty="0"/>
              <a:t>It predicts continuous target values. </a:t>
            </a:r>
          </a:p>
          <a:p>
            <a:pPr marL="285750" lvl="2" indent="-285750" algn="just">
              <a:buClr>
                <a:srgbClr val="FFC000"/>
              </a:buClr>
              <a:buFont typeface="Arial" panose="020B0604020202020204" pitchFamily="34" charset="0"/>
              <a:buChar char="•"/>
            </a:pPr>
            <a:r>
              <a:rPr lang="en-US" sz="1200" dirty="0"/>
              <a:t>Handles diverse data.</a:t>
            </a:r>
          </a:p>
          <a:p>
            <a:pPr marL="285750" indent="-285750" algn="just">
              <a:buClr>
                <a:srgbClr val="FFC000"/>
              </a:buClr>
              <a:buFont typeface="Arial" panose="020B0604020202020204" pitchFamily="34" charset="0"/>
              <a:buChar char="•"/>
            </a:pPr>
            <a:r>
              <a:rPr lang="en-US" sz="1200" dirty="0"/>
              <a:t>The regularization term helps prevent overfitting and promotes a more interpretable model.</a:t>
            </a:r>
          </a:p>
          <a:p>
            <a:pPr marL="285750" indent="-285750" algn="just">
              <a:buClr>
                <a:srgbClr val="FFC000"/>
              </a:buClr>
              <a:buFont typeface="Arial" panose="020B0604020202020204" pitchFamily="34" charset="0"/>
              <a:buChar char="•"/>
            </a:pPr>
            <a:r>
              <a:rPr lang="en-US" sz="1200" dirty="0"/>
              <a:t>It combines decision trees in a sequential manner.</a:t>
            </a:r>
          </a:p>
          <a:p>
            <a:pPr marL="285750"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a:t>
            </a:r>
            <a:r>
              <a:rPr lang="en-US" sz="1200" dirty="0"/>
              <a:t>Learning rate.</a:t>
            </a:r>
          </a:p>
          <a:p>
            <a:pPr algn="just">
              <a:buClr>
                <a:srgbClr val="FFC000"/>
              </a:buClr>
            </a:pPr>
            <a:r>
              <a:rPr lang="en-US" sz="1200" dirty="0"/>
              <a:t>	Depth</a:t>
            </a:r>
          </a:p>
          <a:p>
            <a:pPr algn="just">
              <a:buClr>
                <a:srgbClr val="FFC000"/>
              </a:buClr>
            </a:pPr>
            <a:r>
              <a:rPr lang="en-US" sz="1200" dirty="0"/>
              <a:t>	Number of trees</a:t>
            </a:r>
          </a:p>
          <a:p>
            <a:pPr algn="just">
              <a:buClr>
                <a:srgbClr val="FFC000"/>
              </a:buClr>
            </a:pPr>
            <a:endParaRPr lang="en-US" sz="1200" b="1" dirty="0"/>
          </a:p>
        </p:txBody>
      </p:sp>
    </p:spTree>
    <p:extLst>
      <p:ext uri="{BB962C8B-B14F-4D97-AF65-F5344CB8AC3E}">
        <p14:creationId xmlns:p14="http://schemas.microsoft.com/office/powerpoint/2010/main" val="93187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8" name="TextBox 7">
            <a:extLst>
              <a:ext uri="{FF2B5EF4-FFF2-40B4-BE49-F238E27FC236}">
                <a16:creationId xmlns:a16="http://schemas.microsoft.com/office/drawing/2014/main" id="{6D379D9A-D3B6-4CC9-B529-4747102887E6}"/>
              </a:ext>
            </a:extLst>
          </p:cNvPr>
          <p:cNvSpPr txBox="1"/>
          <p:nvPr/>
        </p:nvSpPr>
        <p:spPr>
          <a:xfrm>
            <a:off x="471488" y="912473"/>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err="1"/>
              <a:t>Catboost</a:t>
            </a:r>
            <a:r>
              <a:rPr lang="en-US" b="1" dirty="0"/>
              <a:t>:</a:t>
            </a:r>
          </a:p>
        </p:txBody>
      </p:sp>
      <p:pic>
        <p:nvPicPr>
          <p:cNvPr id="4" name="Picture 3">
            <a:extLst>
              <a:ext uri="{FF2B5EF4-FFF2-40B4-BE49-F238E27FC236}">
                <a16:creationId xmlns:a16="http://schemas.microsoft.com/office/drawing/2014/main" id="{66B049F9-CAE4-D3BE-7D51-9D6D3CDC0172}"/>
              </a:ext>
            </a:extLst>
          </p:cNvPr>
          <p:cNvPicPr>
            <a:picLocks noChangeAspect="1"/>
          </p:cNvPicPr>
          <p:nvPr/>
        </p:nvPicPr>
        <p:blipFill>
          <a:blip r:embed="rId5"/>
          <a:stretch>
            <a:fillRect/>
          </a:stretch>
        </p:blipFill>
        <p:spPr>
          <a:xfrm>
            <a:off x="1144588" y="1328300"/>
            <a:ext cx="6723062" cy="2706636"/>
          </a:xfrm>
          <a:prstGeom prst="rect">
            <a:avLst/>
          </a:prstGeom>
        </p:spPr>
      </p:pic>
    </p:spTree>
    <p:extLst>
      <p:ext uri="{BB962C8B-B14F-4D97-AF65-F5344CB8AC3E}">
        <p14:creationId xmlns:p14="http://schemas.microsoft.com/office/powerpoint/2010/main" val="94073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LSTM:</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783358" cy="1754326"/>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a:t> LSTM (Long Short-Term Memory) network is a type of RNN recurrent neural network.</a:t>
            </a:r>
          </a:p>
          <a:p>
            <a:pPr marL="285750" lvl="2" indent="-285750" algn="just">
              <a:buClr>
                <a:srgbClr val="FFC000"/>
              </a:buClr>
              <a:buFont typeface="Arial" panose="020B0604020202020204" pitchFamily="34" charset="0"/>
              <a:buChar char="•"/>
            </a:pPr>
            <a:r>
              <a:rPr lang="en-US" sz="1200" dirty="0"/>
              <a:t>It is capable of handling and processing sequential data. </a:t>
            </a:r>
          </a:p>
          <a:p>
            <a:pPr marL="285750"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a:t>
            </a:r>
            <a:r>
              <a:rPr lang="en-US" sz="1200" dirty="0"/>
              <a:t>Learning rate.</a:t>
            </a:r>
          </a:p>
          <a:p>
            <a:pPr algn="just">
              <a:buClr>
                <a:srgbClr val="FFC000"/>
              </a:buClr>
            </a:pPr>
            <a:r>
              <a:rPr lang="en-US" sz="1200" dirty="0"/>
              <a:t>	Number of LSTM Units (Neurons)</a:t>
            </a:r>
          </a:p>
          <a:p>
            <a:pPr algn="just">
              <a:buClr>
                <a:srgbClr val="FFC000"/>
              </a:buClr>
            </a:pPr>
            <a:r>
              <a:rPr lang="en-US" sz="1200" dirty="0"/>
              <a:t>	Number of LSTM Layers</a:t>
            </a:r>
          </a:p>
          <a:p>
            <a:pPr algn="just">
              <a:buClr>
                <a:srgbClr val="FFC000"/>
              </a:buClr>
            </a:pPr>
            <a:r>
              <a:rPr lang="en-US" sz="1200" dirty="0"/>
              <a:t>	Dropout Rate</a:t>
            </a:r>
          </a:p>
          <a:p>
            <a:pPr algn="just">
              <a:buClr>
                <a:srgbClr val="FFC000"/>
              </a:buClr>
            </a:pPr>
            <a:endParaRPr lang="en-US" sz="1200" b="1" dirty="0"/>
          </a:p>
        </p:txBody>
      </p:sp>
    </p:spTree>
    <p:extLst>
      <p:ext uri="{BB962C8B-B14F-4D97-AF65-F5344CB8AC3E}">
        <p14:creationId xmlns:p14="http://schemas.microsoft.com/office/powerpoint/2010/main" val="104038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pic>
        <p:nvPicPr>
          <p:cNvPr id="108" name="Google Shape;108;p3" descr="Manager prioritizing tasks in to do list Free Vector"/>
          <p:cNvPicPr preferRelativeResize="0"/>
          <p:nvPr/>
        </p:nvPicPr>
        <p:blipFill rotWithShape="1">
          <a:blip r:embed="rId5">
            <a:alphaModFix/>
          </a:blip>
          <a:srcRect/>
          <a:stretch/>
        </p:blipFill>
        <p:spPr>
          <a:xfrm>
            <a:off x="6108850" y="1598352"/>
            <a:ext cx="2842851" cy="1893725"/>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2" name="Google Shape;107;p3">
            <a:extLst>
              <a:ext uri="{FF2B5EF4-FFF2-40B4-BE49-F238E27FC236}">
                <a16:creationId xmlns:a16="http://schemas.microsoft.com/office/drawing/2014/main" id="{5AA9E96A-15F7-8488-7E32-86BFD18F9281}"/>
              </a:ext>
            </a:extLst>
          </p:cNvPr>
          <p:cNvSpPr txBox="1"/>
          <p:nvPr/>
        </p:nvSpPr>
        <p:spPr>
          <a:xfrm>
            <a:off x="471488" y="386523"/>
            <a:ext cx="5488441"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800"/>
              <a:buFont typeface="Arial"/>
              <a:buNone/>
            </a:pPr>
            <a:r>
              <a:rPr lang="en-US" sz="2400" b="1" dirty="0">
                <a:solidFill>
                  <a:srgbClr val="262626"/>
                </a:solidFill>
                <a:latin typeface="Playfair Display"/>
                <a:ea typeface="Playfair Display"/>
                <a:cs typeface="Playfair Display"/>
                <a:sym typeface="Playfair Display"/>
              </a:rPr>
              <a:t>Presentation Flow</a:t>
            </a:r>
            <a:endParaRPr sz="2400" b="1" i="0" u="none" strike="noStrike" cap="none" dirty="0">
              <a:solidFill>
                <a:srgbClr val="262626"/>
              </a:solidFill>
              <a:latin typeface="Playfair Display"/>
              <a:ea typeface="Playfair Display"/>
              <a:cs typeface="Playfair Display"/>
              <a:sym typeface="Playfair Display"/>
            </a:endParaRPr>
          </a:p>
        </p:txBody>
      </p:sp>
      <p:sp>
        <p:nvSpPr>
          <p:cNvPr id="3" name="TextBox 2">
            <a:extLst>
              <a:ext uri="{FF2B5EF4-FFF2-40B4-BE49-F238E27FC236}">
                <a16:creationId xmlns:a16="http://schemas.microsoft.com/office/drawing/2014/main" id="{F1536FEB-A77C-49FD-95A4-C58B2A71099E}"/>
              </a:ext>
            </a:extLst>
          </p:cNvPr>
          <p:cNvSpPr txBox="1"/>
          <p:nvPr/>
        </p:nvSpPr>
        <p:spPr>
          <a:xfrm>
            <a:off x="570261" y="1321424"/>
            <a:ext cx="5389668" cy="3847207"/>
          </a:xfrm>
          <a:prstGeom prst="rect">
            <a:avLst/>
          </a:prstGeom>
          <a:noFill/>
        </p:spPr>
        <p:txBody>
          <a:bodyPr wrap="square" rtlCol="0">
            <a:spAutoFit/>
          </a:bodyPr>
          <a:lstStyle/>
          <a:p>
            <a:pPr>
              <a:buClr>
                <a:srgbClr val="F5921F"/>
              </a:buClr>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Problem Statement</a:t>
            </a:r>
          </a:p>
          <a:p>
            <a:pPr marL="285750" indent="-285750">
              <a:buClr>
                <a:srgbClr val="F5921F"/>
              </a:buClr>
              <a:buFont typeface="Wingdings" panose="05000000000000000000" pitchFamily="2" charset="2"/>
              <a:buChar char="Ø"/>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Solution Approach</a:t>
            </a:r>
          </a:p>
          <a:p>
            <a:pPr marL="285750" indent="-285750">
              <a:buClr>
                <a:srgbClr val="F5921F"/>
              </a:buClr>
              <a:buFont typeface="Wingdings" panose="05000000000000000000" pitchFamily="2" charset="2"/>
              <a:buChar char="Ø"/>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Project Timelines</a:t>
            </a:r>
          </a:p>
          <a:p>
            <a:pPr>
              <a:buClr>
                <a:srgbClr val="F5921F"/>
              </a:buClr>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Dataset Overview</a:t>
            </a:r>
          </a:p>
          <a:p>
            <a:pPr>
              <a:buClr>
                <a:srgbClr val="F5921F"/>
              </a:buClr>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EDA : Findings and insights</a:t>
            </a:r>
          </a:p>
          <a:p>
            <a:pPr marL="285750" indent="-285750">
              <a:buClr>
                <a:srgbClr val="F5921F"/>
              </a:buClr>
              <a:buFont typeface="Wingdings" panose="05000000000000000000" pitchFamily="2" charset="2"/>
              <a:buChar char="Ø"/>
            </a:pPr>
            <a:endParaRPr lang="en-US" sz="1200" dirty="0">
              <a:solidFill>
                <a:schemeClr val="dk1"/>
              </a:solidFill>
            </a:endParaRPr>
          </a:p>
          <a:p>
            <a:pPr marL="285750" indent="-285750">
              <a:buClr>
                <a:srgbClr val="F5921F"/>
              </a:buClr>
              <a:buFont typeface="Wingdings" panose="05000000000000000000" pitchFamily="2" charset="2"/>
              <a:buChar char="Ø"/>
            </a:pPr>
            <a:r>
              <a:rPr lang="en-GB" sz="1200" dirty="0">
                <a:solidFill>
                  <a:schemeClr val="dk1"/>
                </a:solidFill>
              </a:rPr>
              <a:t>ML Model </a:t>
            </a:r>
          </a:p>
          <a:p>
            <a:pPr>
              <a:buClr>
                <a:srgbClr val="F5921F"/>
              </a:buClr>
            </a:pPr>
            <a:endParaRPr lang="en-GB"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Dashboard Preparation</a:t>
            </a:r>
          </a:p>
          <a:p>
            <a:pPr marL="285750" indent="-285750">
              <a:buClr>
                <a:srgbClr val="F5921F"/>
              </a:buClr>
              <a:buFont typeface="Wingdings" panose="05000000000000000000" pitchFamily="2" charset="2"/>
              <a:buChar char="Ø"/>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Challenges and lessons learnt</a:t>
            </a:r>
          </a:p>
          <a:p>
            <a:pPr marL="285750" indent="-285750">
              <a:buClr>
                <a:srgbClr val="F5921F"/>
              </a:buClr>
              <a:buFont typeface="Wingdings" panose="05000000000000000000" pitchFamily="2" charset="2"/>
              <a:buChar char="Ø"/>
            </a:pPr>
            <a:endParaRPr lang="en-US" sz="1200" dirty="0">
              <a:solidFill>
                <a:schemeClr val="dk1"/>
              </a:solidFill>
            </a:endParaRPr>
          </a:p>
          <a:p>
            <a:pPr marL="285750" indent="-285750">
              <a:buClr>
                <a:srgbClr val="F5921F"/>
              </a:buClr>
              <a:buFont typeface="Wingdings" panose="05000000000000000000" pitchFamily="2" charset="2"/>
              <a:buChar char="Ø"/>
            </a:pPr>
            <a:r>
              <a:rPr lang="en-US" sz="1200" dirty="0">
                <a:solidFill>
                  <a:schemeClr val="dk1"/>
                </a:solidFill>
              </a:rPr>
              <a:t>Conclusion</a:t>
            </a:r>
          </a:p>
          <a:p>
            <a:endParaRPr lang="en-US" sz="1400" b="0" i="0" u="none" strike="noStrike" cap="none" dirty="0">
              <a:solidFill>
                <a:schemeClr val="dk1"/>
              </a:solidFill>
              <a:latin typeface="Arial"/>
              <a:ea typeface="Arial"/>
              <a:cs typeface="Arial"/>
              <a:sym typeface="Arial"/>
            </a:endParaRPr>
          </a:p>
          <a:p>
            <a:endParaRPr lang="en-IN" dirty="0"/>
          </a:p>
        </p:txBody>
      </p:sp>
    </p:spTree>
    <p:extLst>
      <p:ext uri="{BB962C8B-B14F-4D97-AF65-F5344CB8AC3E}">
        <p14:creationId xmlns:p14="http://schemas.microsoft.com/office/powerpoint/2010/main" val="3588699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ARIMA:</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3231654"/>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a:t> ARIMA stands for </a:t>
            </a:r>
            <a:r>
              <a:rPr lang="en-US" sz="1200" dirty="0" err="1"/>
              <a:t>AutoRegressive</a:t>
            </a:r>
            <a:r>
              <a:rPr lang="en-US" sz="1200" dirty="0"/>
              <a:t> Integrated Moving Average.</a:t>
            </a:r>
          </a:p>
          <a:p>
            <a:pPr marL="285750" lvl="2" indent="-285750" algn="just">
              <a:buClr>
                <a:srgbClr val="FFC000"/>
              </a:buClr>
              <a:buFont typeface="Arial" panose="020B0604020202020204" pitchFamily="34" charset="0"/>
              <a:buChar char="•"/>
            </a:pPr>
            <a:r>
              <a:rPr lang="en-US" sz="1200" dirty="0"/>
              <a:t>ARIMA models work with stationary data, where the mean and standard deviation remain relatively constant over time. </a:t>
            </a:r>
          </a:p>
          <a:p>
            <a:pPr marL="285750" lvl="2" indent="-285750" algn="just">
              <a:buClr>
                <a:srgbClr val="FFC000"/>
              </a:buClr>
              <a:buFont typeface="Arial" panose="020B0604020202020204" pitchFamily="34" charset="0"/>
              <a:buChar char="•"/>
            </a:pPr>
            <a:r>
              <a:rPr lang="en-US" sz="1200" dirty="0"/>
              <a:t>These are time series models that predict values based on their past values.</a:t>
            </a:r>
          </a:p>
          <a:p>
            <a:pPr marL="285750"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p: Autoregressive Order. </a:t>
            </a:r>
            <a:r>
              <a:rPr lang="en-US" sz="1200" dirty="0"/>
              <a:t>This is the number of past observations considered for making future predictions. </a:t>
            </a:r>
          </a:p>
          <a:p>
            <a:pPr algn="just">
              <a:buClr>
                <a:srgbClr val="FFC000"/>
              </a:buClr>
            </a:pPr>
            <a:r>
              <a:rPr lang="en-US" sz="1200" dirty="0"/>
              <a:t>	</a:t>
            </a:r>
            <a:r>
              <a:rPr lang="en-US" sz="1200" b="1" dirty="0"/>
              <a:t>q: Moving Average Order</a:t>
            </a:r>
            <a:r>
              <a:rPr lang="en-US" sz="1200" dirty="0"/>
              <a:t>. It accounts for a specific number of previous residuals when making future predictions.</a:t>
            </a:r>
          </a:p>
          <a:p>
            <a:pPr algn="just">
              <a:buClr>
                <a:srgbClr val="FFC000"/>
              </a:buClr>
            </a:pPr>
            <a:r>
              <a:rPr lang="en-US" sz="1200" dirty="0"/>
              <a:t>	</a:t>
            </a:r>
            <a:r>
              <a:rPr lang="en-US" sz="1200" b="1" dirty="0"/>
              <a:t>d: Integration Order</a:t>
            </a:r>
            <a:r>
              <a:rPr lang="en-US" sz="1200" dirty="0"/>
              <a:t>. It determines the number of differences needed to make the time series stationary (T(q) — T(q-1)).</a:t>
            </a:r>
          </a:p>
          <a:p>
            <a:pPr algn="just">
              <a:buClr>
                <a:srgbClr val="FFC000"/>
              </a:buClr>
            </a:pPr>
            <a:r>
              <a:rPr lang="en-US" sz="1200" dirty="0"/>
              <a:t>		</a:t>
            </a:r>
          </a:p>
          <a:p>
            <a:pPr algn="just">
              <a:buClr>
                <a:srgbClr val="FFC000"/>
              </a:buClr>
            </a:pPr>
            <a:r>
              <a:rPr lang="en-US" sz="1200" dirty="0"/>
              <a:t>	</a:t>
            </a:r>
            <a:endParaRPr lang="en-US" sz="1200" b="1" dirty="0"/>
          </a:p>
        </p:txBody>
      </p:sp>
    </p:spTree>
    <p:extLst>
      <p:ext uri="{BB962C8B-B14F-4D97-AF65-F5344CB8AC3E}">
        <p14:creationId xmlns:p14="http://schemas.microsoft.com/office/powerpoint/2010/main" val="151178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5" name="Picture 4">
            <a:extLst>
              <a:ext uri="{FF2B5EF4-FFF2-40B4-BE49-F238E27FC236}">
                <a16:creationId xmlns:a16="http://schemas.microsoft.com/office/drawing/2014/main" id="{9DE57936-A904-BE14-2043-DCD6C09A636B}"/>
              </a:ext>
            </a:extLst>
          </p:cNvPr>
          <p:cNvPicPr>
            <a:picLocks noChangeAspect="1"/>
          </p:cNvPicPr>
          <p:nvPr/>
        </p:nvPicPr>
        <p:blipFill>
          <a:blip r:embed="rId4"/>
          <a:stretch>
            <a:fillRect/>
          </a:stretch>
        </p:blipFill>
        <p:spPr>
          <a:xfrm>
            <a:off x="380080" y="1305044"/>
            <a:ext cx="4331620" cy="731067"/>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ARIMA:</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461665"/>
          </a:xfrm>
          <a:prstGeom prst="rect">
            <a:avLst/>
          </a:prstGeom>
          <a:noFill/>
        </p:spPr>
        <p:txBody>
          <a:bodyPr wrap="square">
            <a:spAutoFit/>
          </a:bodyPr>
          <a:lstStyle/>
          <a:p>
            <a:pPr algn="just">
              <a:buClr>
                <a:srgbClr val="FFC000"/>
              </a:buClr>
            </a:pPr>
            <a:r>
              <a:rPr lang="en-US" sz="1200" dirty="0"/>
              <a:t>		</a:t>
            </a:r>
          </a:p>
          <a:p>
            <a:pPr algn="just">
              <a:buClr>
                <a:srgbClr val="FFC000"/>
              </a:buClr>
            </a:pPr>
            <a:r>
              <a:rPr lang="en-US" sz="1200" dirty="0"/>
              <a:t>	</a:t>
            </a:r>
            <a:endParaRPr lang="en-US" sz="1200" b="1" dirty="0"/>
          </a:p>
        </p:txBody>
      </p:sp>
      <p:pic>
        <p:nvPicPr>
          <p:cNvPr id="6" name="Picture 5">
            <a:extLst>
              <a:ext uri="{FF2B5EF4-FFF2-40B4-BE49-F238E27FC236}">
                <a16:creationId xmlns:a16="http://schemas.microsoft.com/office/drawing/2014/main" id="{8E91C359-B049-38C0-C27C-BDADB4431416}"/>
              </a:ext>
            </a:extLst>
          </p:cNvPr>
          <p:cNvPicPr>
            <a:picLocks noChangeAspect="1"/>
          </p:cNvPicPr>
          <p:nvPr/>
        </p:nvPicPr>
        <p:blipFill>
          <a:blip r:embed="rId6"/>
          <a:stretch>
            <a:fillRect/>
          </a:stretch>
        </p:blipFill>
        <p:spPr>
          <a:xfrm>
            <a:off x="3600450" y="1095054"/>
            <a:ext cx="5134101" cy="3638109"/>
          </a:xfrm>
          <a:prstGeom prst="rect">
            <a:avLst/>
          </a:prstGeom>
        </p:spPr>
      </p:pic>
    </p:spTree>
    <p:extLst>
      <p:ext uri="{BB962C8B-B14F-4D97-AF65-F5344CB8AC3E}">
        <p14:creationId xmlns:p14="http://schemas.microsoft.com/office/powerpoint/2010/main" val="3732309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SARIMAX:</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5128325" cy="3785652"/>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a:t>SARIMAX stand for Seasonal Autoregressive Integrated Moving-Average with Exogenous Regressors.</a:t>
            </a:r>
          </a:p>
          <a:p>
            <a:pPr marL="285750" lvl="2" indent="-285750" algn="just">
              <a:buClr>
                <a:srgbClr val="FFC000"/>
              </a:buClr>
              <a:buFont typeface="Arial" panose="020B0604020202020204" pitchFamily="34" charset="0"/>
              <a:buChar char="•"/>
            </a:pPr>
            <a:r>
              <a:rPr lang="en-US" sz="1200" dirty="0"/>
              <a:t>It is a generalization of the ARIMA model that considers both seasonality and exogenous variables. </a:t>
            </a:r>
          </a:p>
          <a:p>
            <a:pPr marL="285750" lvl="2" indent="-285750" algn="just">
              <a:buClr>
                <a:srgbClr val="FFC000"/>
              </a:buClr>
              <a:buFont typeface="Arial" panose="020B0604020202020204" pitchFamily="34" charset="0"/>
              <a:buChar char="•"/>
            </a:pPr>
            <a:r>
              <a:rPr lang="en-US" sz="1200" dirty="0"/>
              <a:t>SARIMAX models are among the most widely used statistical models for forecasting, with excellent forecasting performance.</a:t>
            </a:r>
          </a:p>
          <a:p>
            <a:pPr marL="285750" lvl="2"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p is the order (number of time lags) </a:t>
            </a:r>
            <a:r>
              <a:rPr lang="en-US" sz="1200" dirty="0"/>
              <a:t>of the autoregressive part of the model.</a:t>
            </a:r>
          </a:p>
          <a:p>
            <a:pPr algn="just">
              <a:buClr>
                <a:srgbClr val="FFC000"/>
              </a:buClr>
            </a:pPr>
            <a:r>
              <a:rPr lang="en-US" sz="1200" dirty="0"/>
              <a:t>	</a:t>
            </a:r>
            <a:r>
              <a:rPr lang="en-US" sz="1200" b="1" dirty="0"/>
              <a:t>d is the degree of differencing </a:t>
            </a:r>
            <a:r>
              <a:rPr lang="en-US" sz="1200" dirty="0"/>
              <a:t>(the number of times the data have had past values subtracted).</a:t>
            </a:r>
          </a:p>
          <a:p>
            <a:pPr algn="just">
              <a:buClr>
                <a:srgbClr val="FFC000"/>
              </a:buClr>
            </a:pPr>
            <a:r>
              <a:rPr lang="en-US" sz="1200" dirty="0"/>
              <a:t>	</a:t>
            </a:r>
            <a:r>
              <a:rPr lang="en-US" sz="1200" b="1" dirty="0"/>
              <a:t>q   is the order of the moving-average </a:t>
            </a:r>
            <a:r>
              <a:rPr lang="en-US" sz="1200" dirty="0"/>
              <a:t>part of the model.</a:t>
            </a:r>
          </a:p>
          <a:p>
            <a:pPr algn="just">
              <a:buClr>
                <a:srgbClr val="FFC000"/>
              </a:buClr>
            </a:pPr>
            <a:r>
              <a:rPr lang="en-US" sz="1200" dirty="0"/>
              <a:t>	</a:t>
            </a:r>
            <a:r>
              <a:rPr lang="en-US" sz="1200" b="1" dirty="0"/>
              <a:t>P is the order (number of time lags) </a:t>
            </a:r>
            <a:r>
              <a:rPr lang="en-US" sz="1200" dirty="0"/>
              <a:t>of the seasonal part of the model</a:t>
            </a:r>
          </a:p>
          <a:p>
            <a:pPr algn="just">
              <a:buClr>
                <a:srgbClr val="FFC000"/>
              </a:buClr>
            </a:pPr>
            <a:r>
              <a:rPr lang="en-US" sz="1200" dirty="0"/>
              <a:t>	</a:t>
            </a:r>
            <a:r>
              <a:rPr lang="en-US" sz="1200" b="1" dirty="0"/>
              <a:t>D is the degree of differencing </a:t>
            </a:r>
            <a:r>
              <a:rPr lang="en-US" sz="1200" dirty="0"/>
              <a:t>(the number of times the data have had past values subtracted) of the seasonal part of the model.</a:t>
            </a:r>
          </a:p>
          <a:p>
            <a:pPr algn="just">
              <a:buClr>
                <a:srgbClr val="FFC000"/>
              </a:buClr>
            </a:pPr>
            <a:r>
              <a:rPr lang="en-US" sz="1200" dirty="0"/>
              <a:t>	</a:t>
            </a:r>
            <a:r>
              <a:rPr lang="en-US" sz="1200" b="1" dirty="0"/>
              <a:t>Q is the order of the moving-average </a:t>
            </a:r>
            <a:r>
              <a:rPr lang="en-US" sz="1200" dirty="0"/>
              <a:t>of the seasonal part of the model.</a:t>
            </a:r>
          </a:p>
          <a:p>
            <a:pPr algn="just">
              <a:buClr>
                <a:srgbClr val="FFC000"/>
              </a:buClr>
            </a:pPr>
            <a:r>
              <a:rPr lang="en-US" sz="1200" dirty="0"/>
              <a:t>	</a:t>
            </a:r>
            <a:r>
              <a:rPr lang="en-US" sz="1200" b="1" dirty="0"/>
              <a:t>m   refers to the number of periods </a:t>
            </a:r>
            <a:r>
              <a:rPr lang="en-US" sz="1200" dirty="0"/>
              <a:t>in each season.</a:t>
            </a:r>
          </a:p>
          <a:p>
            <a:pPr algn="just">
              <a:buClr>
                <a:srgbClr val="FFC000"/>
              </a:buClr>
            </a:pPr>
            <a:endParaRPr lang="en-US" sz="1200" b="1" dirty="0"/>
          </a:p>
        </p:txBody>
      </p:sp>
    </p:spTree>
    <p:extLst>
      <p:ext uri="{BB962C8B-B14F-4D97-AF65-F5344CB8AC3E}">
        <p14:creationId xmlns:p14="http://schemas.microsoft.com/office/powerpoint/2010/main" val="360430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SARIMAX:</a:t>
            </a:r>
          </a:p>
        </p:txBody>
      </p:sp>
      <p:pic>
        <p:nvPicPr>
          <p:cNvPr id="5" name="Picture 4">
            <a:extLst>
              <a:ext uri="{FF2B5EF4-FFF2-40B4-BE49-F238E27FC236}">
                <a16:creationId xmlns:a16="http://schemas.microsoft.com/office/drawing/2014/main" id="{CB90E4B8-55DE-B019-3115-30B4BF5D03AC}"/>
              </a:ext>
            </a:extLst>
          </p:cNvPr>
          <p:cNvPicPr>
            <a:picLocks noChangeAspect="1"/>
          </p:cNvPicPr>
          <p:nvPr/>
        </p:nvPicPr>
        <p:blipFill>
          <a:blip r:embed="rId5"/>
          <a:stretch>
            <a:fillRect/>
          </a:stretch>
        </p:blipFill>
        <p:spPr>
          <a:xfrm>
            <a:off x="471489" y="1259077"/>
            <a:ext cx="3713162" cy="655638"/>
          </a:xfrm>
          <a:prstGeom prst="rect">
            <a:avLst/>
          </a:prstGeom>
        </p:spPr>
      </p:pic>
      <p:pic>
        <p:nvPicPr>
          <p:cNvPr id="6" name="Picture 5">
            <a:extLst>
              <a:ext uri="{FF2B5EF4-FFF2-40B4-BE49-F238E27FC236}">
                <a16:creationId xmlns:a16="http://schemas.microsoft.com/office/drawing/2014/main" id="{11A7B547-4AAC-3829-224A-5BF869B6024A}"/>
              </a:ext>
            </a:extLst>
          </p:cNvPr>
          <p:cNvPicPr>
            <a:picLocks noChangeAspect="1"/>
          </p:cNvPicPr>
          <p:nvPr/>
        </p:nvPicPr>
        <p:blipFill>
          <a:blip r:embed="rId6"/>
          <a:stretch>
            <a:fillRect/>
          </a:stretch>
        </p:blipFill>
        <p:spPr>
          <a:xfrm>
            <a:off x="3591133" y="1259078"/>
            <a:ext cx="5379829" cy="3884422"/>
          </a:xfrm>
          <a:prstGeom prst="rect">
            <a:avLst/>
          </a:prstGeom>
        </p:spPr>
      </p:pic>
    </p:spTree>
    <p:extLst>
      <p:ext uri="{BB962C8B-B14F-4D97-AF65-F5344CB8AC3E}">
        <p14:creationId xmlns:p14="http://schemas.microsoft.com/office/powerpoint/2010/main" val="2601660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2" name="Picture 1">
            <a:extLst>
              <a:ext uri="{FF2B5EF4-FFF2-40B4-BE49-F238E27FC236}">
                <a16:creationId xmlns:a16="http://schemas.microsoft.com/office/drawing/2014/main" id="{27F3858F-B6A9-D6ED-0C33-05E05B30747C}"/>
              </a:ext>
            </a:extLst>
          </p:cNvPr>
          <p:cNvPicPr>
            <a:picLocks noChangeAspect="1"/>
          </p:cNvPicPr>
          <p:nvPr/>
        </p:nvPicPr>
        <p:blipFill>
          <a:blip r:embed="rId5"/>
          <a:stretch>
            <a:fillRect/>
          </a:stretch>
        </p:blipFill>
        <p:spPr>
          <a:xfrm>
            <a:off x="5932967" y="1602415"/>
            <a:ext cx="2959993" cy="1938670"/>
          </a:xfrm>
          <a:prstGeom prst="rect">
            <a:avLst/>
          </a:prstGeom>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SARIMAX With Exogenous Variables:</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5128325" cy="3600986"/>
          </a:xfrm>
          <a:prstGeom prst="rect">
            <a:avLst/>
          </a:prstGeom>
          <a:noFill/>
        </p:spPr>
        <p:txBody>
          <a:bodyPr wrap="square">
            <a:spAutoFit/>
          </a:bodyPr>
          <a:lstStyle/>
          <a:p>
            <a:pPr marL="285750" lvl="2" indent="-285750" algn="just">
              <a:buClr>
                <a:srgbClr val="FFC000"/>
              </a:buClr>
              <a:buFont typeface="Arial" panose="020B0604020202020204" pitchFamily="34" charset="0"/>
              <a:buChar char="•"/>
            </a:pPr>
            <a:r>
              <a:rPr lang="en-US" sz="1200" dirty="0"/>
              <a:t>SARIMAX stands for Seasonal </a:t>
            </a:r>
            <a:r>
              <a:rPr lang="en-US" sz="1200" dirty="0" err="1"/>
              <a:t>AutoRegressive</a:t>
            </a:r>
            <a:r>
              <a:rPr lang="en-US" sz="1200" dirty="0"/>
              <a:t> Integrated Moving Average with </a:t>
            </a:r>
            <a:r>
              <a:rPr lang="en-US" sz="1200" dirty="0" err="1"/>
              <a:t>eXogenous</a:t>
            </a:r>
            <a:r>
              <a:rPr lang="en-US" sz="1200" dirty="0"/>
              <a:t> factors..</a:t>
            </a:r>
          </a:p>
          <a:p>
            <a:pPr marL="285750" lvl="2" indent="-285750" algn="just">
              <a:buClr>
                <a:srgbClr val="FFC000"/>
              </a:buClr>
              <a:buFont typeface="Arial" panose="020B0604020202020204" pitchFamily="34" charset="0"/>
              <a:buChar char="•"/>
            </a:pPr>
            <a:r>
              <a:rPr lang="en-US" sz="1200" dirty="0"/>
              <a:t>It is a time series forecasting model that extends the capabilities of the traditional SARIMA model by incorporating exogenous variables, also known as external regressors. </a:t>
            </a:r>
          </a:p>
          <a:p>
            <a:pPr marL="285750" lvl="2" indent="-285750" algn="just">
              <a:buClr>
                <a:srgbClr val="FFC000"/>
              </a:buClr>
              <a:buFont typeface="Arial" panose="020B0604020202020204" pitchFamily="34" charset="0"/>
              <a:buChar char="•"/>
            </a:pPr>
            <a:r>
              <a:rPr lang="en-US" sz="1200" b="1" dirty="0"/>
              <a:t>Hyperparameter Tuning: </a:t>
            </a:r>
          </a:p>
          <a:p>
            <a:pPr algn="just">
              <a:buClr>
                <a:srgbClr val="FFC000"/>
              </a:buClr>
            </a:pPr>
            <a:r>
              <a:rPr lang="en-US" sz="1200" b="1" dirty="0"/>
              <a:t>	p is the order (number of time lags) </a:t>
            </a:r>
            <a:r>
              <a:rPr lang="en-US" sz="1200" dirty="0"/>
              <a:t>of the autoregressive part of the model.</a:t>
            </a:r>
          </a:p>
          <a:p>
            <a:pPr algn="just">
              <a:buClr>
                <a:srgbClr val="FFC000"/>
              </a:buClr>
            </a:pPr>
            <a:r>
              <a:rPr lang="en-US" sz="1200" dirty="0"/>
              <a:t>	</a:t>
            </a:r>
            <a:r>
              <a:rPr lang="en-US" sz="1200" b="1" dirty="0"/>
              <a:t>d is the degree of differencing </a:t>
            </a:r>
            <a:r>
              <a:rPr lang="en-US" sz="1200" dirty="0"/>
              <a:t>(the number of times the data have had past values subtracted).</a:t>
            </a:r>
          </a:p>
          <a:p>
            <a:pPr algn="just">
              <a:buClr>
                <a:srgbClr val="FFC000"/>
              </a:buClr>
            </a:pPr>
            <a:r>
              <a:rPr lang="en-US" sz="1200" dirty="0"/>
              <a:t>	</a:t>
            </a:r>
            <a:r>
              <a:rPr lang="en-US" sz="1200" b="1" dirty="0"/>
              <a:t>q   is the order of the moving-average </a:t>
            </a:r>
            <a:r>
              <a:rPr lang="en-US" sz="1200" dirty="0"/>
              <a:t>part of the model.</a:t>
            </a:r>
          </a:p>
          <a:p>
            <a:pPr algn="just">
              <a:buClr>
                <a:srgbClr val="FFC000"/>
              </a:buClr>
            </a:pPr>
            <a:r>
              <a:rPr lang="en-US" sz="1200" dirty="0"/>
              <a:t>	</a:t>
            </a:r>
            <a:r>
              <a:rPr lang="en-US" sz="1200" b="1" dirty="0"/>
              <a:t>P is the order (number of time lags) </a:t>
            </a:r>
            <a:r>
              <a:rPr lang="en-US" sz="1200" dirty="0"/>
              <a:t>of the seasonal part of the model</a:t>
            </a:r>
          </a:p>
          <a:p>
            <a:pPr algn="just">
              <a:buClr>
                <a:srgbClr val="FFC000"/>
              </a:buClr>
            </a:pPr>
            <a:r>
              <a:rPr lang="en-US" sz="1200" dirty="0"/>
              <a:t>	</a:t>
            </a:r>
            <a:r>
              <a:rPr lang="en-US" sz="1200" b="1" dirty="0"/>
              <a:t>D is the degree of differencing </a:t>
            </a:r>
            <a:r>
              <a:rPr lang="en-US" sz="1200" dirty="0"/>
              <a:t>(the number of times the data have had past values subtracted) of the seasonal part of the model.</a:t>
            </a:r>
          </a:p>
          <a:p>
            <a:pPr algn="just">
              <a:buClr>
                <a:srgbClr val="FFC000"/>
              </a:buClr>
            </a:pPr>
            <a:r>
              <a:rPr lang="en-US" sz="1200" dirty="0"/>
              <a:t>	</a:t>
            </a:r>
            <a:r>
              <a:rPr lang="en-US" sz="1200" b="1" dirty="0"/>
              <a:t>Q is the order of the moving-average </a:t>
            </a:r>
            <a:r>
              <a:rPr lang="en-US" sz="1200" dirty="0"/>
              <a:t>of the seasonal part of the model.</a:t>
            </a:r>
          </a:p>
          <a:p>
            <a:pPr algn="just">
              <a:buClr>
                <a:srgbClr val="FFC000"/>
              </a:buClr>
            </a:pPr>
            <a:r>
              <a:rPr lang="en-US" sz="1200" dirty="0"/>
              <a:t>	</a:t>
            </a:r>
            <a:r>
              <a:rPr lang="en-US" sz="1200" b="1" dirty="0"/>
              <a:t>m   refers to the number of periods </a:t>
            </a:r>
            <a:r>
              <a:rPr lang="en-US" sz="1200" dirty="0"/>
              <a:t>in each season.</a:t>
            </a:r>
          </a:p>
          <a:p>
            <a:pPr algn="just">
              <a:buClr>
                <a:srgbClr val="FFC000"/>
              </a:buClr>
            </a:pPr>
            <a:endParaRPr lang="en-US" sz="1200" b="1" dirty="0"/>
          </a:p>
        </p:txBody>
      </p:sp>
    </p:spTree>
    <p:extLst>
      <p:ext uri="{BB962C8B-B14F-4D97-AF65-F5344CB8AC3E}">
        <p14:creationId xmlns:p14="http://schemas.microsoft.com/office/powerpoint/2010/main" val="2119592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SARIMAX With Exogenous Variables:</a:t>
            </a:r>
          </a:p>
        </p:txBody>
      </p:sp>
      <p:pic>
        <p:nvPicPr>
          <p:cNvPr id="2" name="Picture 1" descr="A screenshot of a computer screen&#10;&#10;Description automatically generated">
            <a:extLst>
              <a:ext uri="{FF2B5EF4-FFF2-40B4-BE49-F238E27FC236}">
                <a16:creationId xmlns:a16="http://schemas.microsoft.com/office/drawing/2014/main" id="{34DE09CB-3EAE-27BC-734C-B9AEC6DC9ACA}"/>
              </a:ext>
            </a:extLst>
          </p:cNvPr>
          <p:cNvPicPr>
            <a:picLocks noChangeAspect="1"/>
          </p:cNvPicPr>
          <p:nvPr/>
        </p:nvPicPr>
        <p:blipFill>
          <a:blip r:embed="rId5"/>
          <a:stretch>
            <a:fillRect/>
          </a:stretch>
        </p:blipFill>
        <p:spPr>
          <a:xfrm>
            <a:off x="570261" y="1203419"/>
            <a:ext cx="3474689" cy="2079532"/>
          </a:xfrm>
          <a:prstGeom prst="rect">
            <a:avLst/>
          </a:prstGeom>
        </p:spPr>
      </p:pic>
      <p:pic>
        <p:nvPicPr>
          <p:cNvPr id="7" name="Picture 6" descr="A graph with different colored lines&#10;&#10;Description automatically generated">
            <a:extLst>
              <a:ext uri="{FF2B5EF4-FFF2-40B4-BE49-F238E27FC236}">
                <a16:creationId xmlns:a16="http://schemas.microsoft.com/office/drawing/2014/main" id="{0439B0FA-E0BD-C6BB-0972-9CA1A08973CC}"/>
              </a:ext>
            </a:extLst>
          </p:cNvPr>
          <p:cNvPicPr>
            <a:picLocks noChangeAspect="1"/>
          </p:cNvPicPr>
          <p:nvPr/>
        </p:nvPicPr>
        <p:blipFill>
          <a:blip r:embed="rId6"/>
          <a:stretch>
            <a:fillRect/>
          </a:stretch>
        </p:blipFill>
        <p:spPr>
          <a:xfrm>
            <a:off x="4044950" y="895641"/>
            <a:ext cx="4937622" cy="4108491"/>
          </a:xfrm>
          <a:prstGeom prst="rect">
            <a:avLst/>
          </a:prstGeom>
        </p:spPr>
      </p:pic>
    </p:spTree>
    <p:extLst>
      <p:ext uri="{BB962C8B-B14F-4D97-AF65-F5344CB8AC3E}">
        <p14:creationId xmlns:p14="http://schemas.microsoft.com/office/powerpoint/2010/main" val="893880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5554662" cy="523220"/>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Plotting the selected Components (Trend, Weekly &amp; Daily) Using Prophet: -</a:t>
            </a:r>
          </a:p>
        </p:txBody>
      </p:sp>
      <p:pic>
        <p:nvPicPr>
          <p:cNvPr id="5" name="Picture 4">
            <a:extLst>
              <a:ext uri="{FF2B5EF4-FFF2-40B4-BE49-F238E27FC236}">
                <a16:creationId xmlns:a16="http://schemas.microsoft.com/office/drawing/2014/main" id="{50F5B992-2849-A4C7-CE67-1EA429EB2FE3}"/>
              </a:ext>
            </a:extLst>
          </p:cNvPr>
          <p:cNvPicPr>
            <a:picLocks noChangeAspect="1"/>
          </p:cNvPicPr>
          <p:nvPr/>
        </p:nvPicPr>
        <p:blipFill>
          <a:blip r:embed="rId5"/>
          <a:stretch>
            <a:fillRect/>
          </a:stretch>
        </p:blipFill>
        <p:spPr>
          <a:xfrm>
            <a:off x="4631657" y="1587846"/>
            <a:ext cx="4512343" cy="2764276"/>
          </a:xfrm>
          <a:prstGeom prst="rect">
            <a:avLst/>
          </a:prstGeom>
        </p:spPr>
      </p:pic>
      <p:pic>
        <p:nvPicPr>
          <p:cNvPr id="6" name="Picture 5" descr="A graph with blue lines and black dots&#10;&#10;Description automatically generated">
            <a:extLst>
              <a:ext uri="{FF2B5EF4-FFF2-40B4-BE49-F238E27FC236}">
                <a16:creationId xmlns:a16="http://schemas.microsoft.com/office/drawing/2014/main" id="{D764FE84-71A8-D1AF-846D-719BBA3E06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604075"/>
            <a:ext cx="4750226" cy="2832730"/>
          </a:xfrm>
          <a:prstGeom prst="rect">
            <a:avLst/>
          </a:prstGeom>
          <a:noFill/>
          <a:ln>
            <a:noFill/>
          </a:ln>
        </p:spPr>
      </p:pic>
    </p:spTree>
    <p:extLst>
      <p:ext uri="{BB962C8B-B14F-4D97-AF65-F5344CB8AC3E}">
        <p14:creationId xmlns:p14="http://schemas.microsoft.com/office/powerpoint/2010/main" val="81929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12" name="Picture 11">
            <a:extLst>
              <a:ext uri="{FF2B5EF4-FFF2-40B4-BE49-F238E27FC236}">
                <a16:creationId xmlns:a16="http://schemas.microsoft.com/office/drawing/2014/main" id="{E998D900-BF5D-3A15-F3C3-56874BCF28DF}"/>
              </a:ext>
            </a:extLst>
          </p:cNvPr>
          <p:cNvPicPr>
            <a:picLocks noChangeAspect="1"/>
          </p:cNvPicPr>
          <p:nvPr/>
        </p:nvPicPr>
        <p:blipFill>
          <a:blip r:embed="rId4">
            <a:alphaModFix amt="50000"/>
          </a:blip>
          <a:stretch>
            <a:fillRect/>
          </a:stretch>
        </p:blipFill>
        <p:spPr>
          <a:xfrm>
            <a:off x="471489" y="1287754"/>
            <a:ext cx="2259012" cy="2934369"/>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Model Use</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8" y="895641"/>
            <a:ext cx="4572000" cy="307777"/>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b="1" dirty="0"/>
              <a:t>Metrics of model:</a:t>
            </a:r>
          </a:p>
        </p:txBody>
      </p:sp>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76999"/>
          </a:xfrm>
          <a:prstGeom prst="rect">
            <a:avLst/>
          </a:prstGeom>
          <a:noFill/>
        </p:spPr>
        <p:txBody>
          <a:bodyPr wrap="square">
            <a:spAutoFit/>
          </a:bodyPr>
          <a:lstStyle/>
          <a:p>
            <a:pPr lvl="2" algn="just">
              <a:buClr>
                <a:srgbClr val="FFC000"/>
              </a:buClr>
            </a:pPr>
            <a:r>
              <a:rPr lang="en-US" sz="1200" dirty="0"/>
              <a:t> </a:t>
            </a:r>
            <a:endParaRPr lang="en-US" sz="1200" b="1" dirty="0"/>
          </a:p>
        </p:txBody>
      </p:sp>
      <p:graphicFrame>
        <p:nvGraphicFramePr>
          <p:cNvPr id="11" name="Table 10">
            <a:extLst>
              <a:ext uri="{FF2B5EF4-FFF2-40B4-BE49-F238E27FC236}">
                <a16:creationId xmlns:a16="http://schemas.microsoft.com/office/drawing/2014/main" id="{19E4D756-5A45-2D14-4B76-FEC4D4A4D312}"/>
              </a:ext>
            </a:extLst>
          </p:cNvPr>
          <p:cNvGraphicFramePr>
            <a:graphicFrameLocks noGrp="1"/>
          </p:cNvGraphicFramePr>
          <p:nvPr>
            <p:extLst>
              <p:ext uri="{D42A27DB-BD31-4B8C-83A1-F6EECF244321}">
                <p14:modId xmlns:p14="http://schemas.microsoft.com/office/powerpoint/2010/main" val="849411879"/>
              </p:ext>
            </p:extLst>
          </p:nvPr>
        </p:nvGraphicFramePr>
        <p:xfrm>
          <a:off x="2674716" y="871824"/>
          <a:ext cx="5403851" cy="4061244"/>
        </p:xfrm>
        <a:graphic>
          <a:graphicData uri="http://schemas.openxmlformats.org/drawingml/2006/table">
            <a:tbl>
              <a:tblPr firstRow="1" firstCol="1" bandRow="1">
                <a:tableStyleId>{0E3FDE45-AF77-4B5C-9715-49D594BDF05E}</a:tableStyleId>
              </a:tblPr>
              <a:tblGrid>
                <a:gridCol w="463550">
                  <a:extLst>
                    <a:ext uri="{9D8B030D-6E8A-4147-A177-3AD203B41FA5}">
                      <a16:colId xmlns:a16="http://schemas.microsoft.com/office/drawing/2014/main" val="1252210552"/>
                    </a:ext>
                  </a:extLst>
                </a:gridCol>
                <a:gridCol w="1304515">
                  <a:extLst>
                    <a:ext uri="{9D8B030D-6E8A-4147-A177-3AD203B41FA5}">
                      <a16:colId xmlns:a16="http://schemas.microsoft.com/office/drawing/2014/main" val="2497510079"/>
                    </a:ext>
                  </a:extLst>
                </a:gridCol>
                <a:gridCol w="893141">
                  <a:extLst>
                    <a:ext uri="{9D8B030D-6E8A-4147-A177-3AD203B41FA5}">
                      <a16:colId xmlns:a16="http://schemas.microsoft.com/office/drawing/2014/main" val="3867843299"/>
                    </a:ext>
                  </a:extLst>
                </a:gridCol>
                <a:gridCol w="900643">
                  <a:extLst>
                    <a:ext uri="{9D8B030D-6E8A-4147-A177-3AD203B41FA5}">
                      <a16:colId xmlns:a16="http://schemas.microsoft.com/office/drawing/2014/main" val="2420344531"/>
                    </a:ext>
                  </a:extLst>
                </a:gridCol>
                <a:gridCol w="921001">
                  <a:extLst>
                    <a:ext uri="{9D8B030D-6E8A-4147-A177-3AD203B41FA5}">
                      <a16:colId xmlns:a16="http://schemas.microsoft.com/office/drawing/2014/main" val="1549837206"/>
                    </a:ext>
                  </a:extLst>
                </a:gridCol>
                <a:gridCol w="921001">
                  <a:extLst>
                    <a:ext uri="{9D8B030D-6E8A-4147-A177-3AD203B41FA5}">
                      <a16:colId xmlns:a16="http://schemas.microsoft.com/office/drawing/2014/main" val="3363848259"/>
                    </a:ext>
                  </a:extLst>
                </a:gridCol>
              </a:tblGrid>
              <a:tr h="192229">
                <a:tc gridSpan="6">
                  <a:txBody>
                    <a:bodyPr/>
                    <a:lstStyle/>
                    <a:p>
                      <a:pPr marL="0" marR="0" algn="ctr">
                        <a:lnSpc>
                          <a:spcPct val="115000"/>
                        </a:lnSpc>
                        <a:spcBef>
                          <a:spcPts val="0"/>
                        </a:spcBef>
                        <a:spcAft>
                          <a:spcPts val="0"/>
                        </a:spcAft>
                      </a:pPr>
                      <a:r>
                        <a:rPr lang="en-US" sz="800" kern="100" dirty="0">
                          <a:effectLst/>
                        </a:rPr>
                        <a:t>                      Metrics</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0614820"/>
                  </a:ext>
                </a:extLst>
              </a:tr>
              <a:tr h="350389">
                <a:tc rowSpan="19">
                  <a:txBody>
                    <a:bodyPr/>
                    <a:lstStyle/>
                    <a:p>
                      <a:pPr marL="71755" marR="71755" algn="ctr">
                        <a:lnSpc>
                          <a:spcPct val="107000"/>
                        </a:lnSpc>
                        <a:spcBef>
                          <a:spcPts val="0"/>
                        </a:spcBef>
                        <a:spcAft>
                          <a:spcPts val="0"/>
                        </a:spcAft>
                      </a:pPr>
                      <a:r>
                        <a:rPr lang="en-US" sz="900" kern="100" dirty="0">
                          <a:effectLst/>
                        </a:rPr>
                        <a:t>Models</a:t>
                      </a:r>
                      <a:endParaRPr lang="en-US" sz="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vert="vert270"/>
                </a:tc>
                <a:tc>
                  <a:txBody>
                    <a:bodyPr/>
                    <a:lstStyle/>
                    <a:p>
                      <a:pPr marL="0" marR="0">
                        <a:lnSpc>
                          <a:spcPct val="115000"/>
                        </a:lnSpc>
                        <a:spcBef>
                          <a:spcPts val="0"/>
                        </a:spcBef>
                        <a:spcAft>
                          <a:spcPts val="0"/>
                        </a:spcAft>
                      </a:pPr>
                      <a:r>
                        <a:rPr lang="en-US" sz="800" kern="100">
                          <a:effectLst/>
                        </a:rPr>
                        <a:t> </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RMSE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R2-Score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Variance Score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MAPE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295487829"/>
                  </a:ext>
                </a:extLst>
              </a:tr>
              <a:tr h="55599">
                <a:tc vMerge="1">
                  <a:txBody>
                    <a:bodyPr/>
                    <a:lstStyle/>
                    <a:p>
                      <a:endParaRPr lang="en-US"/>
                    </a:p>
                  </a:txBody>
                  <a:tcPr/>
                </a:tc>
                <a:tc gridSpan="5">
                  <a:txBody>
                    <a:bodyPr/>
                    <a:lstStyle/>
                    <a:p>
                      <a:pPr marL="0" marR="0" algn="ctr">
                        <a:lnSpc>
                          <a:spcPct val="115000"/>
                        </a:lnSpc>
                        <a:spcBef>
                          <a:spcPts val="0"/>
                        </a:spcBef>
                        <a:spcAft>
                          <a:spcPts val="0"/>
                        </a:spcAft>
                      </a:pPr>
                      <a:r>
                        <a:rPr lang="en-US" sz="800" kern="100" dirty="0">
                          <a:effectLst/>
                        </a:rPr>
                        <a:t>                Machine Learning Approach</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3395292"/>
                  </a:ext>
                </a:extLst>
              </a:tr>
              <a:tr h="145829">
                <a:tc vMerge="1">
                  <a:txBody>
                    <a:bodyPr/>
                    <a:lstStyle/>
                    <a:p>
                      <a:endParaRPr lang="en-US"/>
                    </a:p>
                  </a:txBody>
                  <a:tcPr/>
                </a:tc>
                <a:tc>
                  <a:txBody>
                    <a:bodyPr/>
                    <a:lstStyle/>
                    <a:p>
                      <a:pPr marL="0" marR="0">
                        <a:lnSpc>
                          <a:spcPct val="115000"/>
                        </a:lnSpc>
                        <a:spcBef>
                          <a:spcPts val="0"/>
                        </a:spcBef>
                        <a:spcAft>
                          <a:spcPts val="0"/>
                        </a:spcAft>
                      </a:pPr>
                      <a:r>
                        <a:rPr lang="en-US" sz="800" kern="100">
                          <a:effectLst/>
                        </a:rPr>
                        <a:t>Linear regression</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9.568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2.751</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3141870920"/>
                  </a:ext>
                </a:extLst>
              </a:tr>
              <a:tr h="145829">
                <a:tc vMerge="1">
                  <a:txBody>
                    <a:bodyPr/>
                    <a:lstStyle/>
                    <a:p>
                      <a:endParaRPr lang="en-US"/>
                    </a:p>
                  </a:txBody>
                  <a:tcPr/>
                </a:tc>
                <a:tc>
                  <a:txBody>
                    <a:bodyPr/>
                    <a:lstStyle/>
                    <a:p>
                      <a:pPr marL="0" marR="0">
                        <a:lnSpc>
                          <a:spcPct val="115000"/>
                        </a:lnSpc>
                        <a:spcBef>
                          <a:spcPts val="0"/>
                        </a:spcBef>
                        <a:spcAft>
                          <a:spcPts val="0"/>
                        </a:spcAft>
                      </a:pPr>
                      <a:r>
                        <a:rPr lang="en-US" sz="800" kern="100">
                          <a:effectLst/>
                        </a:rPr>
                        <a:t>Lasso Regression</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4.748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0.993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0.994</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24.924</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089790329"/>
                  </a:ext>
                </a:extLst>
              </a:tr>
              <a:tr h="145829">
                <a:tc vMerge="1">
                  <a:txBody>
                    <a:bodyPr/>
                    <a:lstStyle/>
                    <a:p>
                      <a:endParaRPr lang="en-US"/>
                    </a:p>
                  </a:txBody>
                  <a:tcPr/>
                </a:tc>
                <a:tc>
                  <a:txBody>
                    <a:bodyPr/>
                    <a:lstStyle/>
                    <a:p>
                      <a:pPr marL="0" marR="0">
                        <a:lnSpc>
                          <a:spcPct val="115000"/>
                        </a:lnSpc>
                        <a:spcBef>
                          <a:spcPts val="0"/>
                        </a:spcBef>
                        <a:spcAft>
                          <a:spcPts val="0"/>
                        </a:spcAft>
                      </a:pPr>
                      <a:r>
                        <a:rPr lang="en-US" sz="800" kern="100">
                          <a:effectLst/>
                        </a:rPr>
                        <a:t>Ridge Regression</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0.302</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0.999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0.999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0.039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192436023"/>
                  </a:ext>
                </a:extLst>
              </a:tr>
              <a:tr h="145829">
                <a:tc vMerge="1">
                  <a:txBody>
                    <a:bodyPr/>
                    <a:lstStyle/>
                    <a:p>
                      <a:endParaRPr lang="en-US"/>
                    </a:p>
                  </a:txBody>
                  <a:tcPr/>
                </a:tc>
                <a:tc>
                  <a:txBody>
                    <a:bodyPr/>
                    <a:lstStyle/>
                    <a:p>
                      <a:pPr marL="0" marR="0">
                        <a:lnSpc>
                          <a:spcPct val="115000"/>
                        </a:lnSpc>
                        <a:spcBef>
                          <a:spcPts val="0"/>
                        </a:spcBef>
                        <a:spcAft>
                          <a:spcPts val="0"/>
                        </a:spcAft>
                      </a:pPr>
                      <a:r>
                        <a:rPr lang="en-US" sz="800" kern="100">
                          <a:effectLst/>
                        </a:rPr>
                        <a:t>Decision Tree Regressor</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44.867</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0.445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0.498</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24.548</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703379893"/>
                  </a:ext>
                </a:extLst>
              </a:tr>
              <a:tr h="221162">
                <a:tc vMerge="1">
                  <a:txBody>
                    <a:bodyPr/>
                    <a:lstStyle/>
                    <a:p>
                      <a:endParaRPr lang="en-US"/>
                    </a:p>
                  </a:txBody>
                  <a:tcPr/>
                </a:tc>
                <a:tc>
                  <a:txBody>
                    <a:bodyPr/>
                    <a:lstStyle/>
                    <a:p>
                      <a:pPr marL="0" marR="0">
                        <a:lnSpc>
                          <a:spcPct val="115000"/>
                        </a:lnSpc>
                        <a:spcBef>
                          <a:spcPts val="0"/>
                        </a:spcBef>
                        <a:spcAft>
                          <a:spcPts val="0"/>
                        </a:spcAft>
                      </a:pPr>
                      <a:r>
                        <a:rPr lang="en-US" sz="800" kern="100">
                          <a:effectLst/>
                        </a:rPr>
                        <a:t>Gradient Boosting Regressor</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42.293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0.507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0.507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22.711</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1291950192"/>
                  </a:ext>
                </a:extLst>
              </a:tr>
              <a:tr h="145829">
                <a:tc vMerge="1">
                  <a:txBody>
                    <a:bodyPr/>
                    <a:lstStyle/>
                    <a:p>
                      <a:endParaRPr lang="en-US"/>
                    </a:p>
                  </a:txBody>
                  <a:tcPr/>
                </a:tc>
                <a:tc>
                  <a:txBody>
                    <a:bodyPr/>
                    <a:lstStyle/>
                    <a:p>
                      <a:pPr marL="0" marR="0">
                        <a:lnSpc>
                          <a:spcPct val="115000"/>
                        </a:lnSpc>
                        <a:spcBef>
                          <a:spcPts val="0"/>
                        </a:spcBef>
                        <a:spcAft>
                          <a:spcPts val="0"/>
                        </a:spcAft>
                      </a:pPr>
                      <a:r>
                        <a:rPr lang="en-US" sz="800" kern="100">
                          <a:effectLst/>
                        </a:rPr>
                        <a:t>XGBoost Regressor</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43.956</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0.467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0.499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22.675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958698776"/>
                  </a:ext>
                </a:extLst>
              </a:tr>
              <a:tr h="115458">
                <a:tc vMerge="1">
                  <a:txBody>
                    <a:bodyPr/>
                    <a:lstStyle/>
                    <a:p>
                      <a:endParaRPr lang="en-US"/>
                    </a:p>
                  </a:txBody>
                  <a:tcPr/>
                </a:tc>
                <a:tc gridSpan="5">
                  <a:txBody>
                    <a:bodyPr/>
                    <a:lstStyle/>
                    <a:p>
                      <a:pPr marL="0" marR="0" algn="ctr">
                        <a:lnSpc>
                          <a:spcPct val="115000"/>
                        </a:lnSpc>
                        <a:spcBef>
                          <a:spcPts val="0"/>
                        </a:spcBef>
                        <a:spcAft>
                          <a:spcPts val="0"/>
                        </a:spcAft>
                      </a:pPr>
                      <a:r>
                        <a:rPr lang="en-US" sz="800" kern="100">
                          <a:effectLst/>
                        </a:rPr>
                        <a:t>Deep Learning Approach</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2945125"/>
                  </a:ext>
                </a:extLst>
              </a:tr>
              <a:tr h="241360">
                <a:tc vMerge="1">
                  <a:txBody>
                    <a:bodyPr/>
                    <a:lstStyle/>
                    <a:p>
                      <a:endParaRPr lang="en-US"/>
                    </a:p>
                  </a:txBody>
                  <a:tcPr/>
                </a:tc>
                <a:tc>
                  <a:txBody>
                    <a:bodyPr/>
                    <a:lstStyle/>
                    <a:p>
                      <a:pPr marL="0" marR="0">
                        <a:lnSpc>
                          <a:spcPct val="115000"/>
                        </a:lnSpc>
                        <a:spcBef>
                          <a:spcPts val="0"/>
                        </a:spcBef>
                        <a:spcAft>
                          <a:spcPts val="0"/>
                        </a:spcAft>
                      </a:pPr>
                      <a:r>
                        <a:rPr lang="en-US" sz="800" kern="100">
                          <a:effectLst/>
                        </a:rPr>
                        <a:t>MLP(Multi Layer Perception)</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2.322</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0.998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0.998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25.187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4118457722"/>
                  </a:ext>
                </a:extLst>
              </a:tr>
              <a:tr h="570088">
                <a:tc vMerge="1">
                  <a:txBody>
                    <a:bodyPr/>
                    <a:lstStyle/>
                    <a:p>
                      <a:endParaRPr lang="en-US"/>
                    </a:p>
                  </a:txBody>
                  <a:tcPr/>
                </a:tc>
                <a:tc>
                  <a:txBody>
                    <a:bodyPr/>
                    <a:lstStyle/>
                    <a:p>
                      <a:pPr marL="0" marR="0">
                        <a:lnSpc>
                          <a:spcPct val="115000"/>
                        </a:lnSpc>
                        <a:spcBef>
                          <a:spcPts val="0"/>
                        </a:spcBef>
                        <a:spcAft>
                          <a:spcPts val="0"/>
                        </a:spcAft>
                      </a:pPr>
                      <a:r>
                        <a:rPr lang="en-US" sz="800" kern="100">
                          <a:effectLst/>
                        </a:rPr>
                        <a:t>MLP Regressor with 7 hidden layers, 25 neurons per layer, and 1000 iterations</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11.89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0.961</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0.963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24.305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811705937"/>
                  </a:ext>
                </a:extLst>
              </a:tr>
              <a:tr h="115458">
                <a:tc vMerge="1">
                  <a:txBody>
                    <a:bodyPr/>
                    <a:lstStyle/>
                    <a:p>
                      <a:endParaRPr lang="en-US"/>
                    </a:p>
                  </a:txBody>
                  <a:tcPr/>
                </a:tc>
                <a:tc gridSpan="5">
                  <a:txBody>
                    <a:bodyPr/>
                    <a:lstStyle/>
                    <a:p>
                      <a:pPr marL="0" marR="0" algn="ctr">
                        <a:lnSpc>
                          <a:spcPct val="115000"/>
                        </a:lnSpc>
                        <a:spcBef>
                          <a:spcPts val="0"/>
                        </a:spcBef>
                        <a:spcAft>
                          <a:spcPts val="0"/>
                        </a:spcAft>
                      </a:pPr>
                      <a:r>
                        <a:rPr lang="en-US" sz="800" kern="100">
                          <a:effectLst/>
                        </a:rPr>
                        <a:t>Time Series Forecasting Models</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5670319"/>
                  </a:ext>
                </a:extLst>
              </a:tr>
              <a:tr h="163317">
                <a:tc vMerge="1">
                  <a:txBody>
                    <a:bodyPr/>
                    <a:lstStyle/>
                    <a:p>
                      <a:endParaRPr lang="en-US"/>
                    </a:p>
                  </a:txBody>
                  <a:tcPr/>
                </a:tc>
                <a:tc>
                  <a:txBody>
                    <a:bodyPr/>
                    <a:lstStyle/>
                    <a:p>
                      <a:pPr marL="0" marR="0">
                        <a:lnSpc>
                          <a:spcPct val="115000"/>
                        </a:lnSpc>
                        <a:spcBef>
                          <a:spcPts val="0"/>
                        </a:spcBef>
                        <a:spcAft>
                          <a:spcPts val="0"/>
                        </a:spcAft>
                      </a:pPr>
                      <a:r>
                        <a:rPr lang="en-US" sz="800" kern="100">
                          <a:effectLst/>
                        </a:rPr>
                        <a:t> </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RMSE</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R2-Score</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Variance Score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MAPE</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3483969177"/>
                  </a:ext>
                </a:extLst>
              </a:tr>
              <a:tr h="76996">
                <a:tc vMerge="1">
                  <a:txBody>
                    <a:bodyPr/>
                    <a:lstStyle/>
                    <a:p>
                      <a:endParaRPr lang="en-US"/>
                    </a:p>
                  </a:txBody>
                  <a:tcPr/>
                </a:tc>
                <a:tc>
                  <a:txBody>
                    <a:bodyPr/>
                    <a:lstStyle/>
                    <a:p>
                      <a:pPr marL="0" marR="0">
                        <a:lnSpc>
                          <a:spcPct val="115000"/>
                        </a:lnSpc>
                        <a:spcBef>
                          <a:spcPts val="0"/>
                        </a:spcBef>
                        <a:spcAft>
                          <a:spcPts val="0"/>
                        </a:spcAft>
                      </a:pPr>
                      <a:r>
                        <a:rPr lang="en-US" sz="800" kern="100">
                          <a:effectLst/>
                        </a:rPr>
                        <a:t>ARIMA</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-0.229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101.232</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70.128</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22.397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3719508288"/>
                  </a:ext>
                </a:extLst>
              </a:tr>
              <a:tr h="76996">
                <a:tc vMerge="1">
                  <a:txBody>
                    <a:bodyPr/>
                    <a:lstStyle/>
                    <a:p>
                      <a:endParaRPr lang="en-US"/>
                    </a:p>
                  </a:txBody>
                  <a:tcPr/>
                </a:tc>
                <a:tc>
                  <a:txBody>
                    <a:bodyPr/>
                    <a:lstStyle/>
                    <a:p>
                      <a:pPr marL="0" marR="0">
                        <a:lnSpc>
                          <a:spcPct val="115000"/>
                        </a:lnSpc>
                        <a:spcBef>
                          <a:spcPts val="0"/>
                        </a:spcBef>
                        <a:spcAft>
                          <a:spcPts val="0"/>
                        </a:spcAft>
                      </a:pPr>
                      <a:r>
                        <a:rPr lang="en-US" sz="800" kern="100">
                          <a:effectLst/>
                        </a:rPr>
                        <a:t>HWES</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-0.03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61.433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30.452</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12.569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025157645"/>
                  </a:ext>
                </a:extLst>
              </a:tr>
              <a:tr h="76996">
                <a:tc vMerge="1">
                  <a:txBody>
                    <a:bodyPr/>
                    <a:lstStyle/>
                    <a:p>
                      <a:endParaRPr lang="en-US"/>
                    </a:p>
                  </a:txBody>
                  <a:tcPr/>
                </a:tc>
                <a:tc>
                  <a:txBody>
                    <a:bodyPr/>
                    <a:lstStyle/>
                    <a:p>
                      <a:pPr marL="0" marR="0">
                        <a:lnSpc>
                          <a:spcPct val="115000"/>
                        </a:lnSpc>
                        <a:spcBef>
                          <a:spcPts val="0"/>
                        </a:spcBef>
                        <a:spcAft>
                          <a:spcPts val="0"/>
                        </a:spcAft>
                      </a:pPr>
                      <a:r>
                        <a:rPr lang="en-US" sz="800" kern="100">
                          <a:effectLst/>
                        </a:rPr>
                        <a:t>SARIMAX</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-0.39</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71.266</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53.475</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18.781</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208773721"/>
                  </a:ext>
                </a:extLst>
              </a:tr>
              <a:tr h="323542">
                <a:tc vMerge="1">
                  <a:txBody>
                    <a:bodyPr/>
                    <a:lstStyle/>
                    <a:p>
                      <a:endParaRPr lang="en-US"/>
                    </a:p>
                  </a:txBody>
                  <a:tcPr/>
                </a:tc>
                <a:tc>
                  <a:txBody>
                    <a:bodyPr/>
                    <a:lstStyle/>
                    <a:p>
                      <a:pPr marL="0" marR="0">
                        <a:lnSpc>
                          <a:spcPct val="115000"/>
                        </a:lnSpc>
                        <a:spcBef>
                          <a:spcPts val="0"/>
                        </a:spcBef>
                        <a:spcAft>
                          <a:spcPts val="0"/>
                        </a:spcAft>
                      </a:pPr>
                      <a:r>
                        <a:rPr lang="en-US" sz="800" kern="100">
                          <a:effectLst/>
                        </a:rPr>
                        <a:t>SARIMAX with Exogeneous Variable</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0.916</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26.45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19.63</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6.269</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005578011"/>
                  </a:ext>
                </a:extLst>
              </a:tr>
              <a:tr h="76996">
                <a:tc vMerge="1">
                  <a:txBody>
                    <a:bodyPr/>
                    <a:lstStyle/>
                    <a:p>
                      <a:endParaRPr lang="en-US"/>
                    </a:p>
                  </a:txBody>
                  <a:tcPr/>
                </a:tc>
                <a:tc>
                  <a:txBody>
                    <a:bodyPr/>
                    <a:lstStyle/>
                    <a:p>
                      <a:pPr marL="0" marR="0">
                        <a:lnSpc>
                          <a:spcPct val="115000"/>
                        </a:lnSpc>
                        <a:spcBef>
                          <a:spcPts val="0"/>
                        </a:spcBef>
                        <a:spcAft>
                          <a:spcPts val="0"/>
                        </a:spcAft>
                      </a:pPr>
                      <a:r>
                        <a:rPr lang="en-US" sz="800" kern="100">
                          <a:effectLst/>
                        </a:rPr>
                        <a:t>Prophet Model</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-5.507</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175.72</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141.043</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49.538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3177120725"/>
                  </a:ext>
                </a:extLst>
              </a:tr>
              <a:tr h="159178">
                <a:tc vMerge="1">
                  <a:txBody>
                    <a:bodyPr/>
                    <a:lstStyle/>
                    <a:p>
                      <a:endParaRPr lang="en-US"/>
                    </a:p>
                  </a:txBody>
                  <a:tcPr/>
                </a:tc>
                <a:tc>
                  <a:txBody>
                    <a:bodyPr/>
                    <a:lstStyle/>
                    <a:p>
                      <a:pPr marL="0" marR="0">
                        <a:lnSpc>
                          <a:spcPct val="115000"/>
                        </a:lnSpc>
                        <a:spcBef>
                          <a:spcPts val="0"/>
                        </a:spcBef>
                        <a:spcAft>
                          <a:spcPts val="0"/>
                        </a:spcAft>
                      </a:pPr>
                      <a:r>
                        <a:rPr lang="en-US" sz="800" kern="100">
                          <a:effectLst/>
                        </a:rPr>
                        <a:t>Prophet Model with Regressor</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0.8755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21.25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a:effectLst/>
                        </a:rPr>
                        <a:t>18.465</a:t>
                      </a:r>
                      <a:endParaRPr lang="en-US" sz="800" kern="10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tc>
                  <a:txBody>
                    <a:bodyPr/>
                    <a:lstStyle/>
                    <a:p>
                      <a:pPr marL="0" marR="0">
                        <a:lnSpc>
                          <a:spcPct val="115000"/>
                        </a:lnSpc>
                        <a:spcBef>
                          <a:spcPts val="0"/>
                        </a:spcBef>
                        <a:spcAft>
                          <a:spcPts val="0"/>
                        </a:spcAft>
                      </a:pPr>
                      <a:r>
                        <a:rPr lang="en-US" sz="800" kern="100" dirty="0">
                          <a:effectLst/>
                        </a:rPr>
                        <a:t>8.564</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3057" marR="23057" marT="0" marB="0"/>
                </a:tc>
                <a:extLst>
                  <a:ext uri="{0D108BD9-81ED-4DB2-BD59-A6C34878D82A}">
                    <a16:rowId xmlns:a16="http://schemas.microsoft.com/office/drawing/2014/main" val="2929005902"/>
                  </a:ext>
                </a:extLst>
              </a:tr>
            </a:tbl>
          </a:graphicData>
        </a:graphic>
      </p:graphicFrame>
    </p:spTree>
    <p:extLst>
      <p:ext uri="{BB962C8B-B14F-4D97-AF65-F5344CB8AC3E}">
        <p14:creationId xmlns:p14="http://schemas.microsoft.com/office/powerpoint/2010/main" val="3648552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295353"/>
            <a:ext cx="6072000" cy="37861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err="1">
                <a:solidFill>
                  <a:schemeClr val="dk1"/>
                </a:solidFill>
              </a:rPr>
              <a:t>DashBoard</a:t>
            </a:r>
            <a:r>
              <a:rPr lang="en-US" sz="2400" dirty="0">
                <a:solidFill>
                  <a:schemeClr val="dk1"/>
                </a:solidFill>
              </a:rPr>
              <a:t> Insight</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76999"/>
          </a:xfrm>
          <a:prstGeom prst="rect">
            <a:avLst/>
          </a:prstGeom>
          <a:noFill/>
        </p:spPr>
        <p:txBody>
          <a:bodyPr wrap="square">
            <a:spAutoFit/>
          </a:bodyPr>
          <a:lstStyle/>
          <a:p>
            <a:pPr lvl="2" algn="just">
              <a:buClr>
                <a:srgbClr val="FFC000"/>
              </a:buClr>
            </a:pPr>
            <a:r>
              <a:rPr lang="en-US" sz="1200" dirty="0"/>
              <a:t> </a:t>
            </a:r>
            <a:endParaRPr lang="en-US" sz="1200" b="1" dirty="0"/>
          </a:p>
        </p:txBody>
      </p:sp>
      <p:pic>
        <p:nvPicPr>
          <p:cNvPr id="6" name="Picture 5" descr="A screenshot of a computer&#10;&#10;Description automatically generated">
            <a:extLst>
              <a:ext uri="{FF2B5EF4-FFF2-40B4-BE49-F238E27FC236}">
                <a16:creationId xmlns:a16="http://schemas.microsoft.com/office/drawing/2014/main" id="{16F2B9B5-C10A-1F9A-BE65-F1726078418A}"/>
              </a:ext>
            </a:extLst>
          </p:cNvPr>
          <p:cNvPicPr>
            <a:picLocks noChangeAspect="1"/>
          </p:cNvPicPr>
          <p:nvPr/>
        </p:nvPicPr>
        <p:blipFill>
          <a:blip r:embed="rId5"/>
          <a:stretch>
            <a:fillRect/>
          </a:stretch>
        </p:blipFill>
        <p:spPr>
          <a:xfrm>
            <a:off x="956922" y="811246"/>
            <a:ext cx="7382435" cy="3808459"/>
          </a:xfrm>
          <a:prstGeom prst="rect">
            <a:avLst/>
          </a:prstGeom>
        </p:spPr>
      </p:pic>
      <p:sp>
        <p:nvSpPr>
          <p:cNvPr id="7" name="TextBox 6">
            <a:extLst>
              <a:ext uri="{FF2B5EF4-FFF2-40B4-BE49-F238E27FC236}">
                <a16:creationId xmlns:a16="http://schemas.microsoft.com/office/drawing/2014/main" id="{F986C167-ABFA-17FE-C8C9-B2BFC8A05CA1}"/>
              </a:ext>
            </a:extLst>
          </p:cNvPr>
          <p:cNvSpPr txBox="1"/>
          <p:nvPr/>
        </p:nvSpPr>
        <p:spPr>
          <a:xfrm>
            <a:off x="804641" y="4756977"/>
            <a:ext cx="7534715" cy="307777"/>
          </a:xfrm>
          <a:prstGeom prst="rect">
            <a:avLst/>
          </a:prstGeom>
          <a:noFill/>
        </p:spPr>
        <p:txBody>
          <a:bodyPr wrap="square" rtlCol="0">
            <a:spAutoFit/>
          </a:bodyPr>
          <a:lstStyle/>
          <a:p>
            <a:r>
              <a:rPr lang="en-US" b="0" i="0" u="sng" dirty="0">
                <a:effectLst/>
                <a:latin typeface="Slack-Lato"/>
                <a:hlinkClick r:id="rId6"/>
              </a:rPr>
              <a:t>https://public.tableau.com/app/profile/aaron.gunasingh/viz/CapstoneGroup31/CapstoneGroup3</a:t>
            </a:r>
            <a:endParaRPr lang="en-US" dirty="0"/>
          </a:p>
        </p:txBody>
      </p:sp>
    </p:spTree>
    <p:extLst>
      <p:ext uri="{BB962C8B-B14F-4D97-AF65-F5344CB8AC3E}">
        <p14:creationId xmlns:p14="http://schemas.microsoft.com/office/powerpoint/2010/main" val="231588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err="1">
                <a:solidFill>
                  <a:schemeClr val="dk1"/>
                </a:solidFill>
              </a:rPr>
              <a:t>DashBoard</a:t>
            </a:r>
            <a:r>
              <a:rPr lang="en-US" sz="2400" dirty="0">
                <a:solidFill>
                  <a:schemeClr val="dk1"/>
                </a:solidFill>
              </a:rPr>
              <a:t> Insight</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4" name="TextBox 3">
            <a:extLst>
              <a:ext uri="{FF2B5EF4-FFF2-40B4-BE49-F238E27FC236}">
                <a16:creationId xmlns:a16="http://schemas.microsoft.com/office/drawing/2014/main" id="{CEA58BE1-1043-93DD-DC76-7B46267019CB}"/>
              </a:ext>
            </a:extLst>
          </p:cNvPr>
          <p:cNvSpPr txBox="1"/>
          <p:nvPr/>
        </p:nvSpPr>
        <p:spPr>
          <a:xfrm>
            <a:off x="804642" y="1271583"/>
            <a:ext cx="4572000" cy="276999"/>
          </a:xfrm>
          <a:prstGeom prst="rect">
            <a:avLst/>
          </a:prstGeom>
          <a:noFill/>
        </p:spPr>
        <p:txBody>
          <a:bodyPr wrap="square">
            <a:spAutoFit/>
          </a:bodyPr>
          <a:lstStyle/>
          <a:p>
            <a:pPr lvl="2" algn="just">
              <a:buClr>
                <a:srgbClr val="FFC000"/>
              </a:buClr>
            </a:pPr>
            <a:r>
              <a:rPr lang="en-US" sz="1200" dirty="0"/>
              <a:t> </a:t>
            </a:r>
            <a:endParaRPr lang="en-US" sz="1200" b="1" dirty="0"/>
          </a:p>
        </p:txBody>
      </p:sp>
      <p:pic>
        <p:nvPicPr>
          <p:cNvPr id="5" name="Picture 4" descr="A screenshot of a computer&#10;&#10;Description automatically generated">
            <a:extLst>
              <a:ext uri="{FF2B5EF4-FFF2-40B4-BE49-F238E27FC236}">
                <a16:creationId xmlns:a16="http://schemas.microsoft.com/office/drawing/2014/main" id="{C9C4DA2D-03B7-885E-C146-16CD6F84F80F}"/>
              </a:ext>
            </a:extLst>
          </p:cNvPr>
          <p:cNvPicPr>
            <a:picLocks noChangeAspect="1"/>
          </p:cNvPicPr>
          <p:nvPr/>
        </p:nvPicPr>
        <p:blipFill>
          <a:blip r:embed="rId5"/>
          <a:stretch>
            <a:fillRect/>
          </a:stretch>
        </p:blipFill>
        <p:spPr>
          <a:xfrm>
            <a:off x="1028699" y="850528"/>
            <a:ext cx="7409329" cy="4167748"/>
          </a:xfrm>
          <a:prstGeom prst="rect">
            <a:avLst/>
          </a:prstGeom>
        </p:spPr>
      </p:pic>
    </p:spTree>
    <p:extLst>
      <p:ext uri="{BB962C8B-B14F-4D97-AF65-F5344CB8AC3E}">
        <p14:creationId xmlns:p14="http://schemas.microsoft.com/office/powerpoint/2010/main" val="320423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Problem Statement</a:t>
            </a:r>
            <a:endParaRPr lang="en-US" sz="2400" b="0" i="0" u="none" strike="noStrike" cap="none" dirty="0">
              <a:solidFill>
                <a:schemeClr val="dk1"/>
              </a:solidFill>
              <a:latin typeface="Arial"/>
              <a:ea typeface="Arial"/>
              <a:cs typeface="Arial"/>
              <a:sym typeface="Arial"/>
            </a:endParaRP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5" name="TextBox 4">
            <a:extLst>
              <a:ext uri="{FF2B5EF4-FFF2-40B4-BE49-F238E27FC236}">
                <a16:creationId xmlns:a16="http://schemas.microsoft.com/office/drawing/2014/main" id="{4B6568A1-BD39-9CC4-7C80-56C29FED1045}"/>
              </a:ext>
            </a:extLst>
          </p:cNvPr>
          <p:cNvSpPr txBox="1"/>
          <p:nvPr/>
        </p:nvSpPr>
        <p:spPr>
          <a:xfrm>
            <a:off x="570260" y="1046780"/>
            <a:ext cx="5100437" cy="954107"/>
          </a:xfrm>
          <a:prstGeom prst="rect">
            <a:avLst/>
          </a:prstGeom>
          <a:noFill/>
        </p:spPr>
        <p:txBody>
          <a:bodyPr wrap="square">
            <a:spAutoFit/>
          </a:bodyPr>
          <a:lstStyle/>
          <a:p>
            <a:pPr algn="just"/>
            <a:r>
              <a:rPr lang="en-US" dirty="0"/>
              <a:t>“For Brazilian Logistic Company, build a Model that forecasts the demand for daily treatment.”</a:t>
            </a:r>
          </a:p>
          <a:p>
            <a:pPr algn="just"/>
            <a:endParaRPr lang="en-US" dirty="0"/>
          </a:p>
          <a:p>
            <a:pPr algn="just"/>
            <a:r>
              <a:rPr lang="en-US" dirty="0"/>
              <a:t> Use different ML algorithms and compare models results.</a:t>
            </a:r>
          </a:p>
        </p:txBody>
      </p:sp>
      <p:pic>
        <p:nvPicPr>
          <p:cNvPr id="6" name="Picture 5">
            <a:extLst>
              <a:ext uri="{FF2B5EF4-FFF2-40B4-BE49-F238E27FC236}">
                <a16:creationId xmlns:a16="http://schemas.microsoft.com/office/drawing/2014/main" id="{2BB6EF43-3D70-2C4F-CF2E-5C3866E62D41}"/>
              </a:ext>
            </a:extLst>
          </p:cNvPr>
          <p:cNvPicPr>
            <a:picLocks noChangeAspect="1"/>
          </p:cNvPicPr>
          <p:nvPr/>
        </p:nvPicPr>
        <p:blipFill>
          <a:blip r:embed="rId5"/>
          <a:stretch>
            <a:fillRect/>
          </a:stretch>
        </p:blipFill>
        <p:spPr>
          <a:xfrm>
            <a:off x="6223591" y="1393950"/>
            <a:ext cx="2452576" cy="2384152"/>
          </a:xfrm>
          <a:prstGeom prst="rect">
            <a:avLst/>
          </a:prstGeom>
        </p:spPr>
      </p:pic>
      <p:sp>
        <p:nvSpPr>
          <p:cNvPr id="10" name="TextBox 9">
            <a:extLst>
              <a:ext uri="{FF2B5EF4-FFF2-40B4-BE49-F238E27FC236}">
                <a16:creationId xmlns:a16="http://schemas.microsoft.com/office/drawing/2014/main" id="{BA18BA12-3672-CBF9-00CC-AA95B1CA393A}"/>
              </a:ext>
            </a:extLst>
          </p:cNvPr>
          <p:cNvSpPr txBox="1"/>
          <p:nvPr/>
        </p:nvSpPr>
        <p:spPr>
          <a:xfrm>
            <a:off x="467833" y="2220191"/>
            <a:ext cx="4572000" cy="307777"/>
          </a:xfrm>
          <a:prstGeom prst="rect">
            <a:avLst/>
          </a:prstGeom>
          <a:noFill/>
        </p:spPr>
        <p:txBody>
          <a:bodyPr wrap="square">
            <a:spAutoFit/>
          </a:bodyPr>
          <a:lstStyle/>
          <a:p>
            <a:pPr algn="just"/>
            <a:r>
              <a:rPr lang="en-US" b="1" dirty="0"/>
              <a:t>Business Problem / Goals:</a:t>
            </a:r>
          </a:p>
        </p:txBody>
      </p:sp>
      <p:sp>
        <p:nvSpPr>
          <p:cNvPr id="14" name="TextBox 13">
            <a:extLst>
              <a:ext uri="{FF2B5EF4-FFF2-40B4-BE49-F238E27FC236}">
                <a16:creationId xmlns:a16="http://schemas.microsoft.com/office/drawing/2014/main" id="{924DDA25-36EA-EDCB-D9FA-B54F68CEA8D6}"/>
              </a:ext>
            </a:extLst>
          </p:cNvPr>
          <p:cNvSpPr txBox="1"/>
          <p:nvPr/>
        </p:nvSpPr>
        <p:spPr>
          <a:xfrm>
            <a:off x="570259" y="2747272"/>
            <a:ext cx="5823817" cy="1815882"/>
          </a:xfrm>
          <a:prstGeom prst="rect">
            <a:avLst/>
          </a:prstGeom>
          <a:noFill/>
        </p:spPr>
        <p:txBody>
          <a:bodyPr wrap="square">
            <a:spAutoFit/>
          </a:bodyPr>
          <a:lstStyle/>
          <a:p>
            <a:pPr marL="285750" indent="-285750" algn="just">
              <a:buFont typeface="Wingdings" panose="05000000000000000000" pitchFamily="2" charset="2"/>
              <a:buChar char="Ø"/>
            </a:pPr>
            <a:r>
              <a:rPr lang="en-US" dirty="0"/>
              <a:t>To Analyze historical data and  identify trends in Order patterns.</a:t>
            </a:r>
          </a:p>
          <a:p>
            <a:pPr marL="285750" indent="-285750" algn="just">
              <a:buFont typeface="Wingdings" panose="05000000000000000000" pitchFamily="2" charset="2"/>
              <a:buChar char="Ø"/>
            </a:pPr>
            <a:r>
              <a:rPr lang="en-US" dirty="0"/>
              <a:t>To Identify the potential Sectors or Order Type where demand is high or low.</a:t>
            </a:r>
          </a:p>
          <a:p>
            <a:pPr marL="285750" indent="-285750" algn="just">
              <a:buFont typeface="Wingdings" panose="05000000000000000000" pitchFamily="2" charset="2"/>
              <a:buChar char="Ø"/>
            </a:pPr>
            <a:r>
              <a:rPr lang="en-US" dirty="0"/>
              <a:t>Use forecasting to explore expansion opportunities for the logistic company.</a:t>
            </a:r>
          </a:p>
          <a:p>
            <a:pPr marL="285750" indent="-285750" algn="just">
              <a:buFont typeface="Wingdings" panose="05000000000000000000" pitchFamily="2" charset="2"/>
              <a:buChar char="Ø"/>
            </a:pPr>
            <a:r>
              <a:rPr lang="en-US" dirty="0"/>
              <a:t>Build ML Models for forecasting the demand for the logistic company and then compare all the Models to find the best fitted Models.</a:t>
            </a:r>
          </a:p>
        </p:txBody>
      </p:sp>
    </p:spTree>
    <p:extLst>
      <p:ext uri="{BB962C8B-B14F-4D97-AF65-F5344CB8AC3E}">
        <p14:creationId xmlns:p14="http://schemas.microsoft.com/office/powerpoint/2010/main" val="2922284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18" name="Picture 17">
            <a:extLst>
              <a:ext uri="{FF2B5EF4-FFF2-40B4-BE49-F238E27FC236}">
                <a16:creationId xmlns:a16="http://schemas.microsoft.com/office/drawing/2014/main" id="{6A9FD5BC-2995-3DCF-11A1-66C3CB27245D}"/>
              </a:ext>
            </a:extLst>
          </p:cNvPr>
          <p:cNvPicPr>
            <a:picLocks noChangeAspect="1"/>
          </p:cNvPicPr>
          <p:nvPr/>
        </p:nvPicPr>
        <p:blipFill>
          <a:blip r:embed="rId4">
            <a:alphaModFix amt="20000"/>
          </a:blip>
          <a:stretch>
            <a:fillRect/>
          </a:stretch>
        </p:blipFill>
        <p:spPr>
          <a:xfrm>
            <a:off x="2720524" y="1170765"/>
            <a:ext cx="3786604" cy="3485473"/>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Challenges &amp; mitigation strategies</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4" name="TextBox 3">
            <a:extLst>
              <a:ext uri="{FF2B5EF4-FFF2-40B4-BE49-F238E27FC236}">
                <a16:creationId xmlns:a16="http://schemas.microsoft.com/office/drawing/2014/main" id="{CEA58BE1-1043-93DD-DC76-7B46267019CB}"/>
              </a:ext>
            </a:extLst>
          </p:cNvPr>
          <p:cNvSpPr txBox="1"/>
          <p:nvPr/>
        </p:nvSpPr>
        <p:spPr>
          <a:xfrm>
            <a:off x="804642" y="1294636"/>
            <a:ext cx="1832232" cy="276999"/>
          </a:xfrm>
          <a:prstGeom prst="rect">
            <a:avLst/>
          </a:prstGeom>
          <a:noFill/>
        </p:spPr>
        <p:txBody>
          <a:bodyPr wrap="square">
            <a:spAutoFit/>
          </a:bodyPr>
          <a:lstStyle/>
          <a:p>
            <a:pPr lvl="2" algn="just">
              <a:buClr>
                <a:srgbClr val="FFC000"/>
              </a:buClr>
            </a:pPr>
            <a:r>
              <a:rPr lang="en-US" sz="1200" dirty="0"/>
              <a:t> </a:t>
            </a:r>
            <a:endParaRPr lang="en-US" sz="1200" b="1" dirty="0"/>
          </a:p>
        </p:txBody>
      </p:sp>
      <p:sp>
        <p:nvSpPr>
          <p:cNvPr id="2" name="TextBox 1">
            <a:extLst>
              <a:ext uri="{FF2B5EF4-FFF2-40B4-BE49-F238E27FC236}">
                <a16:creationId xmlns:a16="http://schemas.microsoft.com/office/drawing/2014/main" id="{811288E9-8F4D-5F5D-136E-6BA1E2C72EBE}"/>
              </a:ext>
            </a:extLst>
          </p:cNvPr>
          <p:cNvSpPr txBox="1"/>
          <p:nvPr/>
        </p:nvSpPr>
        <p:spPr>
          <a:xfrm>
            <a:off x="1275907" y="1271583"/>
            <a:ext cx="1138453" cy="307777"/>
          </a:xfrm>
          <a:prstGeom prst="rect">
            <a:avLst/>
          </a:prstGeom>
          <a:noFill/>
        </p:spPr>
        <p:txBody>
          <a:bodyPr wrap="none" rtlCol="0">
            <a:spAutoFit/>
          </a:bodyPr>
          <a:lstStyle/>
          <a:p>
            <a:r>
              <a:rPr lang="en-US" b="1" dirty="0"/>
              <a:t>Challenges</a:t>
            </a:r>
          </a:p>
        </p:txBody>
      </p:sp>
      <p:sp>
        <p:nvSpPr>
          <p:cNvPr id="7" name="TextBox 6">
            <a:extLst>
              <a:ext uri="{FF2B5EF4-FFF2-40B4-BE49-F238E27FC236}">
                <a16:creationId xmlns:a16="http://schemas.microsoft.com/office/drawing/2014/main" id="{272C41B0-8742-CA23-9481-6056A6FA308E}"/>
              </a:ext>
            </a:extLst>
          </p:cNvPr>
          <p:cNvSpPr txBox="1"/>
          <p:nvPr/>
        </p:nvSpPr>
        <p:spPr>
          <a:xfrm>
            <a:off x="5926940" y="1263858"/>
            <a:ext cx="1941153" cy="307777"/>
          </a:xfrm>
          <a:prstGeom prst="rect">
            <a:avLst/>
          </a:prstGeom>
          <a:noFill/>
        </p:spPr>
        <p:txBody>
          <a:bodyPr wrap="square">
            <a:spAutoFit/>
          </a:bodyPr>
          <a:lstStyle/>
          <a:p>
            <a:pPr marL="0" marR="0" lvl="0" indent="0" algn="l" rtl="0">
              <a:lnSpc>
                <a:spcPct val="100000"/>
              </a:lnSpc>
              <a:spcBef>
                <a:spcPts val="0"/>
              </a:spcBef>
              <a:spcAft>
                <a:spcPts val="0"/>
              </a:spcAft>
              <a:buNone/>
            </a:pPr>
            <a:r>
              <a:rPr lang="en-US" b="1" dirty="0">
                <a:solidFill>
                  <a:schemeClr val="dk1"/>
                </a:solidFill>
              </a:rPr>
              <a:t>M</a:t>
            </a:r>
            <a:r>
              <a:rPr lang="en-US" sz="1400" b="1" dirty="0">
                <a:solidFill>
                  <a:schemeClr val="dk1"/>
                </a:solidFill>
              </a:rPr>
              <a:t>itigation strategies</a:t>
            </a:r>
          </a:p>
        </p:txBody>
      </p:sp>
      <p:sp>
        <p:nvSpPr>
          <p:cNvPr id="8" name="Rectangle: Rounded Corners 7">
            <a:extLst>
              <a:ext uri="{FF2B5EF4-FFF2-40B4-BE49-F238E27FC236}">
                <a16:creationId xmlns:a16="http://schemas.microsoft.com/office/drawing/2014/main" id="{8F17C613-4EAB-826C-836B-BCF236C7128D}"/>
              </a:ext>
            </a:extLst>
          </p:cNvPr>
          <p:cNvSpPr/>
          <p:nvPr/>
        </p:nvSpPr>
        <p:spPr>
          <a:xfrm>
            <a:off x="751367" y="1822127"/>
            <a:ext cx="2537638" cy="509066"/>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Raw Data  Understanding</a:t>
            </a:r>
          </a:p>
        </p:txBody>
      </p:sp>
      <p:sp>
        <p:nvSpPr>
          <p:cNvPr id="9" name="Rectangle: Rounded Corners 8">
            <a:extLst>
              <a:ext uri="{FF2B5EF4-FFF2-40B4-BE49-F238E27FC236}">
                <a16:creationId xmlns:a16="http://schemas.microsoft.com/office/drawing/2014/main" id="{30A7263B-AB61-8889-FF72-9A425227F72C}"/>
              </a:ext>
            </a:extLst>
          </p:cNvPr>
          <p:cNvSpPr/>
          <p:nvPr/>
        </p:nvSpPr>
        <p:spPr>
          <a:xfrm>
            <a:off x="751367" y="2622469"/>
            <a:ext cx="253763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a:t>
            </a:r>
            <a:r>
              <a:rPr lang="en-US" sz="1200" dirty="0">
                <a:solidFill>
                  <a:schemeClr val="tx1"/>
                </a:solidFill>
              </a:rPr>
              <a:t>Feature Selection</a:t>
            </a:r>
          </a:p>
        </p:txBody>
      </p:sp>
      <p:sp>
        <p:nvSpPr>
          <p:cNvPr id="10" name="Rectangle: Rounded Corners 9">
            <a:extLst>
              <a:ext uri="{FF2B5EF4-FFF2-40B4-BE49-F238E27FC236}">
                <a16:creationId xmlns:a16="http://schemas.microsoft.com/office/drawing/2014/main" id="{A43B95B5-59E3-8D50-376B-31359504D736}"/>
              </a:ext>
            </a:extLst>
          </p:cNvPr>
          <p:cNvSpPr/>
          <p:nvPr/>
        </p:nvSpPr>
        <p:spPr>
          <a:xfrm>
            <a:off x="751367" y="3455352"/>
            <a:ext cx="253763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Date Synchronization</a:t>
            </a:r>
          </a:p>
        </p:txBody>
      </p:sp>
      <p:sp>
        <p:nvSpPr>
          <p:cNvPr id="11" name="Rectangle: Rounded Corners 10">
            <a:extLst>
              <a:ext uri="{FF2B5EF4-FFF2-40B4-BE49-F238E27FC236}">
                <a16:creationId xmlns:a16="http://schemas.microsoft.com/office/drawing/2014/main" id="{28ABF809-1536-657A-E0BB-6DE71FDCAA62}"/>
              </a:ext>
            </a:extLst>
          </p:cNvPr>
          <p:cNvSpPr/>
          <p:nvPr/>
        </p:nvSpPr>
        <p:spPr>
          <a:xfrm>
            <a:off x="747826" y="4288235"/>
            <a:ext cx="253763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chemeClr val="tx1"/>
                </a:solidFill>
                <a:effectLst/>
                <a:latin typeface="+mj-lt"/>
              </a:rPr>
              <a:t>Model Selection</a:t>
            </a:r>
            <a:endParaRPr lang="en-US" sz="1200" dirty="0">
              <a:solidFill>
                <a:schemeClr val="tx1"/>
              </a:solidFill>
              <a:latin typeface="+mj-lt"/>
            </a:endParaRPr>
          </a:p>
        </p:txBody>
      </p:sp>
      <p:sp>
        <p:nvSpPr>
          <p:cNvPr id="12" name="Rectangle: Rounded Corners 11">
            <a:extLst>
              <a:ext uri="{FF2B5EF4-FFF2-40B4-BE49-F238E27FC236}">
                <a16:creationId xmlns:a16="http://schemas.microsoft.com/office/drawing/2014/main" id="{15F8CBB1-D005-3FBE-4401-59FAF151F986}"/>
              </a:ext>
            </a:extLst>
          </p:cNvPr>
          <p:cNvSpPr/>
          <p:nvPr/>
        </p:nvSpPr>
        <p:spPr>
          <a:xfrm>
            <a:off x="4890978" y="1738717"/>
            <a:ext cx="3919648" cy="527432"/>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Data Visualization</a:t>
            </a:r>
          </a:p>
          <a:p>
            <a:pPr algn="just"/>
            <a:r>
              <a:rPr lang="en-US" sz="1200" dirty="0">
                <a:solidFill>
                  <a:schemeClr val="tx1"/>
                </a:solidFill>
              </a:rPr>
              <a:t>Brainstorming</a:t>
            </a:r>
          </a:p>
          <a:p>
            <a:pPr algn="just"/>
            <a:r>
              <a:rPr lang="en-US" sz="1200" dirty="0">
                <a:solidFill>
                  <a:schemeClr val="tx1"/>
                </a:solidFill>
              </a:rPr>
              <a:t>Discuss with Mentor</a:t>
            </a:r>
          </a:p>
        </p:txBody>
      </p:sp>
      <p:sp>
        <p:nvSpPr>
          <p:cNvPr id="13" name="Rectangle: Rounded Corners 12">
            <a:extLst>
              <a:ext uri="{FF2B5EF4-FFF2-40B4-BE49-F238E27FC236}">
                <a16:creationId xmlns:a16="http://schemas.microsoft.com/office/drawing/2014/main" id="{6FE9685F-7984-014C-4BDE-797E474F2883}"/>
              </a:ext>
            </a:extLst>
          </p:cNvPr>
          <p:cNvSpPr/>
          <p:nvPr/>
        </p:nvSpPr>
        <p:spPr>
          <a:xfrm>
            <a:off x="4890978" y="2539059"/>
            <a:ext cx="391964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Correlation Heatmap </a:t>
            </a:r>
          </a:p>
          <a:p>
            <a:pPr algn="just"/>
            <a:r>
              <a:rPr lang="en-US" sz="1200" dirty="0">
                <a:solidFill>
                  <a:schemeClr val="tx1"/>
                </a:solidFill>
              </a:rPr>
              <a:t>Variance Inflation Factor </a:t>
            </a:r>
          </a:p>
          <a:p>
            <a:pPr algn="just"/>
            <a:r>
              <a:rPr lang="en-US" sz="1200" dirty="0">
                <a:solidFill>
                  <a:schemeClr val="tx1"/>
                </a:solidFill>
              </a:rPr>
              <a:t>Time Series Data Diving</a:t>
            </a:r>
          </a:p>
        </p:txBody>
      </p:sp>
      <p:sp>
        <p:nvSpPr>
          <p:cNvPr id="14" name="Rectangle: Rounded Corners 13">
            <a:extLst>
              <a:ext uri="{FF2B5EF4-FFF2-40B4-BE49-F238E27FC236}">
                <a16:creationId xmlns:a16="http://schemas.microsoft.com/office/drawing/2014/main" id="{17D2700F-24F9-683C-D6FA-0FAEF9D773EF}"/>
              </a:ext>
            </a:extLst>
          </p:cNvPr>
          <p:cNvSpPr/>
          <p:nvPr/>
        </p:nvSpPr>
        <p:spPr>
          <a:xfrm>
            <a:off x="4890978" y="3371942"/>
            <a:ext cx="391964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Date Addition with different components </a:t>
            </a:r>
          </a:p>
          <a:p>
            <a:pPr algn="just"/>
            <a:r>
              <a:rPr lang="en-US" sz="1200" dirty="0">
                <a:solidFill>
                  <a:schemeClr val="tx1"/>
                </a:solidFill>
              </a:rPr>
              <a:t>Adding Month and Day from the Date </a:t>
            </a:r>
          </a:p>
          <a:p>
            <a:pPr algn="ctr"/>
            <a:endParaRPr lang="en-US" dirty="0"/>
          </a:p>
        </p:txBody>
      </p:sp>
      <p:sp>
        <p:nvSpPr>
          <p:cNvPr id="15" name="Rectangle: Rounded Corners 14">
            <a:extLst>
              <a:ext uri="{FF2B5EF4-FFF2-40B4-BE49-F238E27FC236}">
                <a16:creationId xmlns:a16="http://schemas.microsoft.com/office/drawing/2014/main" id="{0F1679A2-199F-00C1-38E1-6CC7AF7C61BB}"/>
              </a:ext>
            </a:extLst>
          </p:cNvPr>
          <p:cNvSpPr/>
          <p:nvPr/>
        </p:nvSpPr>
        <p:spPr>
          <a:xfrm>
            <a:off x="4887437" y="4204825"/>
            <a:ext cx="3919648" cy="559973"/>
          </a:xfrm>
          <a:prstGeom prst="roundRect">
            <a:avLst/>
          </a:prstGeom>
          <a:solidFill>
            <a:srgbClr val="F5921F">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Using R2 , RMSE &amp; Variance Score </a:t>
            </a:r>
            <a:br>
              <a:rPr lang="en-US" sz="1200" dirty="0">
                <a:solidFill>
                  <a:schemeClr val="tx1"/>
                </a:solidFill>
              </a:rPr>
            </a:br>
            <a:r>
              <a:rPr lang="en-US" sz="1200" dirty="0">
                <a:solidFill>
                  <a:schemeClr val="tx1"/>
                </a:solidFill>
              </a:rPr>
              <a:t>Diving into Time Series Data </a:t>
            </a:r>
            <a:br>
              <a:rPr lang="en-US" sz="1200" dirty="0">
                <a:solidFill>
                  <a:schemeClr val="tx1"/>
                </a:solidFill>
              </a:rPr>
            </a:br>
            <a:r>
              <a:rPr lang="en-US" sz="1200" dirty="0">
                <a:solidFill>
                  <a:schemeClr val="tx1"/>
                </a:solidFill>
              </a:rPr>
              <a:t>Added Different Seasonality Components </a:t>
            </a:r>
          </a:p>
        </p:txBody>
      </p:sp>
    </p:spTree>
    <p:extLst>
      <p:ext uri="{BB962C8B-B14F-4D97-AF65-F5344CB8AC3E}">
        <p14:creationId xmlns:p14="http://schemas.microsoft.com/office/powerpoint/2010/main" val="249292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Lesson Learnt</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3" name="TextBox 2">
            <a:extLst>
              <a:ext uri="{FF2B5EF4-FFF2-40B4-BE49-F238E27FC236}">
                <a16:creationId xmlns:a16="http://schemas.microsoft.com/office/drawing/2014/main" id="{FC82AF98-83FA-2508-99D5-5D59378FE32E}"/>
              </a:ext>
            </a:extLst>
          </p:cNvPr>
          <p:cNvSpPr txBox="1"/>
          <p:nvPr/>
        </p:nvSpPr>
        <p:spPr>
          <a:xfrm>
            <a:off x="471487" y="895641"/>
            <a:ext cx="4759731" cy="276999"/>
          </a:xfrm>
          <a:prstGeom prst="rect">
            <a:avLst/>
          </a:prstGeom>
          <a:noFill/>
        </p:spPr>
        <p:txBody>
          <a:bodyPr wrap="square">
            <a:spAutoFit/>
          </a:bodyPr>
          <a:lstStyle/>
          <a:p>
            <a:pPr algn="just">
              <a:buClr>
                <a:srgbClr val="FFC000"/>
              </a:buClr>
            </a:pPr>
            <a:r>
              <a:rPr lang="en-US" sz="1200" dirty="0"/>
              <a:t>Some insight on lesson learnt during the project are:</a:t>
            </a:r>
          </a:p>
        </p:txBody>
      </p:sp>
      <p:sp>
        <p:nvSpPr>
          <p:cNvPr id="6" name="TextBox 5">
            <a:extLst>
              <a:ext uri="{FF2B5EF4-FFF2-40B4-BE49-F238E27FC236}">
                <a16:creationId xmlns:a16="http://schemas.microsoft.com/office/drawing/2014/main" id="{25DF9C8D-891E-361E-3C40-AEC587FFE43A}"/>
              </a:ext>
            </a:extLst>
          </p:cNvPr>
          <p:cNvSpPr txBox="1"/>
          <p:nvPr/>
        </p:nvSpPr>
        <p:spPr>
          <a:xfrm>
            <a:off x="6184522" y="1134821"/>
            <a:ext cx="2323564" cy="830997"/>
          </a:xfrm>
          <a:prstGeom prst="rect">
            <a:avLst/>
          </a:prstGeom>
          <a:noFill/>
        </p:spPr>
        <p:txBody>
          <a:bodyPr wrap="square" rtlCol="0">
            <a:spAutoFit/>
          </a:bodyPr>
          <a:lstStyle/>
          <a:p>
            <a:pPr algn="just"/>
            <a:r>
              <a:rPr lang="en-US" sz="1200" dirty="0"/>
              <a:t>Correct Interpretation of Raw data  is necessary as it may affect our model selection as well as result.</a:t>
            </a:r>
          </a:p>
        </p:txBody>
      </p:sp>
      <p:sp>
        <p:nvSpPr>
          <p:cNvPr id="7" name="TextBox 6">
            <a:extLst>
              <a:ext uri="{FF2B5EF4-FFF2-40B4-BE49-F238E27FC236}">
                <a16:creationId xmlns:a16="http://schemas.microsoft.com/office/drawing/2014/main" id="{8D72BE75-FF19-9FBA-191B-E32531A9625F}"/>
              </a:ext>
            </a:extLst>
          </p:cNvPr>
          <p:cNvSpPr txBox="1"/>
          <p:nvPr/>
        </p:nvSpPr>
        <p:spPr>
          <a:xfrm>
            <a:off x="6543488" y="3023317"/>
            <a:ext cx="2118691" cy="830997"/>
          </a:xfrm>
          <a:prstGeom prst="rect">
            <a:avLst/>
          </a:prstGeom>
          <a:noFill/>
        </p:spPr>
        <p:txBody>
          <a:bodyPr wrap="square" rtlCol="0">
            <a:spAutoFit/>
          </a:bodyPr>
          <a:lstStyle/>
          <a:p>
            <a:pPr algn="just"/>
            <a:r>
              <a:rPr lang="en-US" sz="1200" dirty="0"/>
              <a:t>Since its not a classical ML problems so we dig out more into time series data and then worked upon that.</a:t>
            </a:r>
          </a:p>
        </p:txBody>
      </p:sp>
      <p:sp>
        <p:nvSpPr>
          <p:cNvPr id="9" name="TextBox 8">
            <a:extLst>
              <a:ext uri="{FF2B5EF4-FFF2-40B4-BE49-F238E27FC236}">
                <a16:creationId xmlns:a16="http://schemas.microsoft.com/office/drawing/2014/main" id="{DEB491D8-FE01-8C6B-1328-A7E93BF1DACA}"/>
              </a:ext>
            </a:extLst>
          </p:cNvPr>
          <p:cNvSpPr txBox="1"/>
          <p:nvPr/>
        </p:nvSpPr>
        <p:spPr>
          <a:xfrm>
            <a:off x="479724" y="1732915"/>
            <a:ext cx="2270740" cy="1015663"/>
          </a:xfrm>
          <a:prstGeom prst="rect">
            <a:avLst/>
          </a:prstGeom>
          <a:noFill/>
        </p:spPr>
        <p:txBody>
          <a:bodyPr wrap="square">
            <a:spAutoFit/>
          </a:bodyPr>
          <a:lstStyle/>
          <a:p>
            <a:pPr algn="just"/>
            <a:r>
              <a:rPr lang="en-US" sz="1200" i="0" dirty="0">
                <a:solidFill>
                  <a:schemeClr val="tx1"/>
                </a:solidFill>
                <a:effectLst/>
                <a:latin typeface="Söhne"/>
              </a:rPr>
              <a:t>Data Quality is Paramount as</a:t>
            </a:r>
            <a:r>
              <a:rPr lang="en-US" sz="1200" b="1" dirty="0">
                <a:solidFill>
                  <a:schemeClr val="tx1"/>
                </a:solidFill>
                <a:latin typeface="Söhne"/>
              </a:rPr>
              <a:t> </a:t>
            </a:r>
            <a:r>
              <a:rPr lang="en-US" sz="1200" dirty="0">
                <a:solidFill>
                  <a:schemeClr val="tx1"/>
                </a:solidFill>
                <a:latin typeface="Söhne"/>
              </a:rPr>
              <a:t>quality of input data significantly influences model performance</a:t>
            </a:r>
            <a:r>
              <a:rPr lang="en-US" sz="1200" b="1" dirty="0">
                <a:solidFill>
                  <a:schemeClr val="tx1"/>
                </a:solidFill>
                <a:latin typeface="Söhne"/>
              </a:rPr>
              <a:t>. I</a:t>
            </a:r>
            <a:r>
              <a:rPr lang="en-US" sz="1200" dirty="0">
                <a:solidFill>
                  <a:schemeClr val="tx1"/>
                </a:solidFill>
                <a:latin typeface="Söhne"/>
              </a:rPr>
              <a:t>nvest time in understanding and cleaning the data  </a:t>
            </a:r>
            <a:endParaRPr lang="en-US" dirty="0">
              <a:solidFill>
                <a:schemeClr val="tx1"/>
              </a:solidFill>
            </a:endParaRPr>
          </a:p>
        </p:txBody>
      </p:sp>
      <p:sp>
        <p:nvSpPr>
          <p:cNvPr id="11" name="TextBox 10">
            <a:extLst>
              <a:ext uri="{FF2B5EF4-FFF2-40B4-BE49-F238E27FC236}">
                <a16:creationId xmlns:a16="http://schemas.microsoft.com/office/drawing/2014/main" id="{AEB91C58-06CA-36E5-6FD3-503D373C4EBA}"/>
              </a:ext>
            </a:extLst>
          </p:cNvPr>
          <p:cNvSpPr txBox="1"/>
          <p:nvPr/>
        </p:nvSpPr>
        <p:spPr>
          <a:xfrm>
            <a:off x="599612" y="3561994"/>
            <a:ext cx="2146221" cy="1015663"/>
          </a:xfrm>
          <a:prstGeom prst="rect">
            <a:avLst/>
          </a:prstGeom>
          <a:noFill/>
        </p:spPr>
        <p:txBody>
          <a:bodyPr wrap="square">
            <a:spAutoFit/>
          </a:bodyPr>
          <a:lstStyle/>
          <a:p>
            <a:pPr algn="just"/>
            <a:r>
              <a:rPr lang="en-US" sz="1200" i="0" dirty="0">
                <a:solidFill>
                  <a:schemeClr val="tx1"/>
                </a:solidFill>
                <a:effectLst/>
                <a:latin typeface="Söhne"/>
              </a:rPr>
              <a:t>Communication is </a:t>
            </a:r>
            <a:r>
              <a:rPr lang="en-US" sz="1200" i="0" dirty="0" err="1">
                <a:solidFill>
                  <a:schemeClr val="tx1"/>
                </a:solidFill>
                <a:effectLst/>
                <a:latin typeface="Söhne"/>
              </a:rPr>
              <a:t>Key,as</a:t>
            </a:r>
            <a:r>
              <a:rPr lang="en-US" sz="1200" i="0" dirty="0">
                <a:solidFill>
                  <a:schemeClr val="tx1"/>
                </a:solidFill>
                <a:effectLst/>
                <a:latin typeface="Söhne"/>
              </a:rPr>
              <a:t> effective communication between team members and mentor is essential for efficient work progress.</a:t>
            </a:r>
            <a:endParaRPr lang="en-US" sz="1200" dirty="0">
              <a:solidFill>
                <a:schemeClr val="tx1"/>
              </a:solidFill>
            </a:endParaRPr>
          </a:p>
        </p:txBody>
      </p:sp>
      <p:grpSp>
        <p:nvGrpSpPr>
          <p:cNvPr id="25" name="Group 24">
            <a:extLst>
              <a:ext uri="{FF2B5EF4-FFF2-40B4-BE49-F238E27FC236}">
                <a16:creationId xmlns:a16="http://schemas.microsoft.com/office/drawing/2014/main" id="{C7BACA5F-672C-EB35-5476-15CE1BD3BD53}"/>
              </a:ext>
            </a:extLst>
          </p:cNvPr>
          <p:cNvGrpSpPr/>
          <p:nvPr/>
        </p:nvGrpSpPr>
        <p:grpSpPr>
          <a:xfrm>
            <a:off x="3012062" y="1234175"/>
            <a:ext cx="3531426" cy="3459888"/>
            <a:chOff x="5004184" y="873047"/>
            <a:chExt cx="3933627" cy="3965525"/>
          </a:xfrm>
        </p:grpSpPr>
        <p:grpSp>
          <p:nvGrpSpPr>
            <p:cNvPr id="23" name="Group 22">
              <a:extLst>
                <a:ext uri="{FF2B5EF4-FFF2-40B4-BE49-F238E27FC236}">
                  <a16:creationId xmlns:a16="http://schemas.microsoft.com/office/drawing/2014/main" id="{C582122C-6BF2-A131-E60B-E7109E4F7320}"/>
                </a:ext>
              </a:extLst>
            </p:cNvPr>
            <p:cNvGrpSpPr/>
            <p:nvPr/>
          </p:nvGrpSpPr>
          <p:grpSpPr>
            <a:xfrm>
              <a:off x="5027185" y="873047"/>
              <a:ext cx="3910626" cy="3965525"/>
              <a:chOff x="5027185" y="873047"/>
              <a:chExt cx="3910626" cy="3965525"/>
            </a:xfrm>
          </p:grpSpPr>
          <p:grpSp>
            <p:nvGrpSpPr>
              <p:cNvPr id="14" name="Group 13">
                <a:extLst>
                  <a:ext uri="{FF2B5EF4-FFF2-40B4-BE49-F238E27FC236}">
                    <a16:creationId xmlns:a16="http://schemas.microsoft.com/office/drawing/2014/main" id="{89DC0365-1114-2090-C366-029BC93F7790}"/>
                  </a:ext>
                </a:extLst>
              </p:cNvPr>
              <p:cNvGrpSpPr/>
              <p:nvPr/>
            </p:nvGrpSpPr>
            <p:grpSpPr>
              <a:xfrm>
                <a:off x="5027185" y="873047"/>
                <a:ext cx="3910626" cy="3965525"/>
                <a:chOff x="4934801" y="895641"/>
                <a:chExt cx="3910626" cy="3965525"/>
              </a:xfrm>
            </p:grpSpPr>
            <p:sp>
              <p:nvSpPr>
                <p:cNvPr id="12" name="Oval 11">
                  <a:extLst>
                    <a:ext uri="{FF2B5EF4-FFF2-40B4-BE49-F238E27FC236}">
                      <a16:creationId xmlns:a16="http://schemas.microsoft.com/office/drawing/2014/main" id="{7F2E8C7E-6589-E300-EA13-D3D16DE1491D}"/>
                    </a:ext>
                  </a:extLst>
                </p:cNvPr>
                <p:cNvSpPr/>
                <p:nvPr/>
              </p:nvSpPr>
              <p:spPr>
                <a:xfrm>
                  <a:off x="4934801" y="895641"/>
                  <a:ext cx="3910626" cy="396552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8AD432-B631-6AF6-49F9-88F973BE7BD0}"/>
                    </a:ext>
                  </a:extLst>
                </p:cNvPr>
                <p:cNvSpPr/>
                <p:nvPr/>
              </p:nvSpPr>
              <p:spPr>
                <a:xfrm>
                  <a:off x="5054442" y="1063256"/>
                  <a:ext cx="3671344" cy="36150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2" name="Picture 1">
                <a:extLst>
                  <a:ext uri="{FF2B5EF4-FFF2-40B4-BE49-F238E27FC236}">
                    <a16:creationId xmlns:a16="http://schemas.microsoft.com/office/drawing/2014/main" id="{5651631B-9259-EDC3-5B8E-8E3723F4CC4B}"/>
                  </a:ext>
                </a:extLst>
              </p:cNvPr>
              <p:cNvPicPr>
                <a:picLocks noChangeAspect="1"/>
              </p:cNvPicPr>
              <p:nvPr/>
            </p:nvPicPr>
            <p:blipFill>
              <a:blip r:embed="rId5"/>
              <a:stretch>
                <a:fillRect/>
              </a:stretch>
            </p:blipFill>
            <p:spPr>
              <a:xfrm>
                <a:off x="5732986" y="1637414"/>
                <a:ext cx="2465424" cy="2465424"/>
              </a:xfrm>
              <a:prstGeom prst="rect">
                <a:avLst/>
              </a:prstGeom>
            </p:spPr>
          </p:pic>
        </p:grpSp>
        <p:grpSp>
          <p:nvGrpSpPr>
            <p:cNvPr id="24" name="Group 23">
              <a:extLst>
                <a:ext uri="{FF2B5EF4-FFF2-40B4-BE49-F238E27FC236}">
                  <a16:creationId xmlns:a16="http://schemas.microsoft.com/office/drawing/2014/main" id="{94EE438E-EF2C-8026-60B7-FC7BFAEBA0B3}"/>
                </a:ext>
              </a:extLst>
            </p:cNvPr>
            <p:cNvGrpSpPr/>
            <p:nvPr/>
          </p:nvGrpSpPr>
          <p:grpSpPr>
            <a:xfrm>
              <a:off x="5004184" y="921003"/>
              <a:ext cx="3891960" cy="3856320"/>
              <a:chOff x="5004184" y="921003"/>
              <a:chExt cx="3891960" cy="385632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C4148E9B-64F5-9A10-4600-4CF91A1A50DC}"/>
                      </a:ext>
                    </a:extLst>
                  </p14:cNvPr>
                  <p14:cNvContentPartPr/>
                  <p14:nvPr/>
                </p14:nvContentPartPr>
                <p14:xfrm>
                  <a:off x="5521504" y="1502403"/>
                  <a:ext cx="135000" cy="85320"/>
                </p14:xfrm>
              </p:contentPart>
            </mc:Choice>
            <mc:Fallback xmlns="">
              <p:pic>
                <p:nvPicPr>
                  <p:cNvPr id="17" name="Ink 16">
                    <a:extLst>
                      <a:ext uri="{FF2B5EF4-FFF2-40B4-BE49-F238E27FC236}">
                        <a16:creationId xmlns:a16="http://schemas.microsoft.com/office/drawing/2014/main" id="{C4148E9B-64F5-9A10-4600-4CF91A1A50DC}"/>
                      </a:ext>
                    </a:extLst>
                  </p:cNvPr>
                  <p:cNvPicPr/>
                  <p:nvPr/>
                </p:nvPicPr>
                <p:blipFill>
                  <a:blip r:embed="rId7"/>
                  <a:stretch>
                    <a:fillRect/>
                  </a:stretch>
                </p:blipFill>
                <p:spPr>
                  <a:xfrm>
                    <a:off x="5451801" y="1430273"/>
                    <a:ext cx="274807" cy="22916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A4B2E0DA-A460-46AC-C0CC-7FB18580D5A0}"/>
                      </a:ext>
                    </a:extLst>
                  </p14:cNvPr>
                  <p14:cNvContentPartPr/>
                  <p14:nvPr/>
                </p14:nvContentPartPr>
                <p14:xfrm>
                  <a:off x="5004184" y="3280803"/>
                  <a:ext cx="191160" cy="29880"/>
                </p14:xfrm>
              </p:contentPart>
            </mc:Choice>
            <mc:Fallback xmlns="">
              <p:pic>
                <p:nvPicPr>
                  <p:cNvPr id="18" name="Ink 17">
                    <a:extLst>
                      <a:ext uri="{FF2B5EF4-FFF2-40B4-BE49-F238E27FC236}">
                        <a16:creationId xmlns:a16="http://schemas.microsoft.com/office/drawing/2014/main" id="{A4B2E0DA-A460-46AC-C0CC-7FB18580D5A0}"/>
                      </a:ext>
                    </a:extLst>
                  </p:cNvPr>
                  <p:cNvPicPr/>
                  <p:nvPr/>
                </p:nvPicPr>
                <p:blipFill>
                  <a:blip r:embed="rId9"/>
                  <a:stretch>
                    <a:fillRect/>
                  </a:stretch>
                </p:blipFill>
                <p:spPr>
                  <a:xfrm>
                    <a:off x="4934052" y="3208178"/>
                    <a:ext cx="331023" cy="1747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528AC683-AAA1-177A-F6B6-58846535C5FB}"/>
                      </a:ext>
                    </a:extLst>
                  </p14:cNvPr>
                  <p14:cNvContentPartPr/>
                  <p14:nvPr/>
                </p14:nvContentPartPr>
                <p14:xfrm>
                  <a:off x="6315304" y="4509123"/>
                  <a:ext cx="108360" cy="268200"/>
                </p14:xfrm>
              </p:contentPart>
            </mc:Choice>
            <mc:Fallback xmlns="">
              <p:pic>
                <p:nvPicPr>
                  <p:cNvPr id="19" name="Ink 18">
                    <a:extLst>
                      <a:ext uri="{FF2B5EF4-FFF2-40B4-BE49-F238E27FC236}">
                        <a16:creationId xmlns:a16="http://schemas.microsoft.com/office/drawing/2014/main" id="{528AC683-AAA1-177A-F6B6-58846535C5FB}"/>
                      </a:ext>
                    </a:extLst>
                  </p:cNvPr>
                  <p:cNvPicPr/>
                  <p:nvPr/>
                </p:nvPicPr>
                <p:blipFill>
                  <a:blip r:embed="rId11"/>
                  <a:stretch>
                    <a:fillRect/>
                  </a:stretch>
                </p:blipFill>
                <p:spPr>
                  <a:xfrm>
                    <a:off x="6245730" y="4437328"/>
                    <a:ext cx="247908" cy="4122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AADB378D-624F-2BDA-75B2-ED841CCD56E0}"/>
                      </a:ext>
                    </a:extLst>
                  </p14:cNvPr>
                  <p14:cNvContentPartPr/>
                  <p14:nvPr/>
                </p14:nvContentPartPr>
                <p14:xfrm>
                  <a:off x="7465144" y="921003"/>
                  <a:ext cx="48600" cy="164880"/>
                </p14:xfrm>
              </p:contentPart>
            </mc:Choice>
            <mc:Fallback xmlns="">
              <p:pic>
                <p:nvPicPr>
                  <p:cNvPr id="20" name="Ink 19">
                    <a:extLst>
                      <a:ext uri="{FF2B5EF4-FFF2-40B4-BE49-F238E27FC236}">
                        <a16:creationId xmlns:a16="http://schemas.microsoft.com/office/drawing/2014/main" id="{AADB378D-624F-2BDA-75B2-ED841CCD56E0}"/>
                      </a:ext>
                    </a:extLst>
                  </p:cNvPr>
                  <p:cNvPicPr/>
                  <p:nvPr/>
                </p:nvPicPr>
                <p:blipFill>
                  <a:blip r:embed="rId13"/>
                  <a:stretch>
                    <a:fillRect/>
                  </a:stretch>
                </p:blipFill>
                <p:spPr>
                  <a:xfrm>
                    <a:off x="7395256" y="849280"/>
                    <a:ext cx="188777" cy="3087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1946A628-EEF8-5E6B-BBC7-4A458733188A}"/>
                      </a:ext>
                    </a:extLst>
                  </p14:cNvPr>
                  <p14:cNvContentPartPr/>
                  <p14:nvPr/>
                </p14:nvContentPartPr>
                <p14:xfrm>
                  <a:off x="8718304" y="2041323"/>
                  <a:ext cx="177840" cy="135000"/>
                </p14:xfrm>
              </p:contentPart>
            </mc:Choice>
            <mc:Fallback xmlns="">
              <p:pic>
                <p:nvPicPr>
                  <p:cNvPr id="21" name="Ink 20">
                    <a:extLst>
                      <a:ext uri="{FF2B5EF4-FFF2-40B4-BE49-F238E27FC236}">
                        <a16:creationId xmlns:a16="http://schemas.microsoft.com/office/drawing/2014/main" id="{1946A628-EEF8-5E6B-BBC7-4A458733188A}"/>
                      </a:ext>
                    </a:extLst>
                  </p:cNvPr>
                  <p:cNvPicPr/>
                  <p:nvPr/>
                </p:nvPicPr>
                <p:blipFill>
                  <a:blip r:embed="rId15"/>
                  <a:stretch>
                    <a:fillRect/>
                  </a:stretch>
                </p:blipFill>
                <p:spPr>
                  <a:xfrm>
                    <a:off x="8648209" y="1969075"/>
                    <a:ext cx="317629" cy="27908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44266047-7AE2-EBBF-9DCB-BE9ABC5CF5D8}"/>
                      </a:ext>
                    </a:extLst>
                  </p14:cNvPr>
                  <p14:cNvContentPartPr/>
                  <p14:nvPr/>
                </p14:nvContentPartPr>
                <p14:xfrm>
                  <a:off x="7938544" y="4319403"/>
                  <a:ext cx="305640" cy="316440"/>
                </p14:xfrm>
              </p:contentPart>
            </mc:Choice>
            <mc:Fallback xmlns="">
              <p:pic>
                <p:nvPicPr>
                  <p:cNvPr id="22" name="Ink 21">
                    <a:extLst>
                      <a:ext uri="{FF2B5EF4-FFF2-40B4-BE49-F238E27FC236}">
                        <a16:creationId xmlns:a16="http://schemas.microsoft.com/office/drawing/2014/main" id="{44266047-7AE2-EBBF-9DCB-BE9ABC5CF5D8}"/>
                      </a:ext>
                    </a:extLst>
                  </p:cNvPr>
                  <p:cNvPicPr/>
                  <p:nvPr/>
                </p:nvPicPr>
                <p:blipFill>
                  <a:blip r:embed="rId17"/>
                  <a:stretch>
                    <a:fillRect/>
                  </a:stretch>
                </p:blipFill>
                <p:spPr>
                  <a:xfrm>
                    <a:off x="7868351" y="4247204"/>
                    <a:ext cx="445625" cy="460426"/>
                  </a:xfrm>
                  <a:prstGeom prst="rect">
                    <a:avLst/>
                  </a:prstGeom>
                </p:spPr>
              </p:pic>
            </mc:Fallback>
          </mc:AlternateContent>
        </p:grpSp>
      </p:grpSp>
    </p:spTree>
    <p:extLst>
      <p:ext uri="{BB962C8B-B14F-4D97-AF65-F5344CB8AC3E}">
        <p14:creationId xmlns:p14="http://schemas.microsoft.com/office/powerpoint/2010/main" val="1418752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cxnSp>
        <p:nvCxnSpPr>
          <p:cNvPr id="151" name="Google Shape;151;p4"/>
          <p:cNvCxnSpPr/>
          <p:nvPr/>
        </p:nvCxnSpPr>
        <p:spPr>
          <a:xfrm>
            <a:off x="788968" y="872818"/>
            <a:ext cx="2036269" cy="0"/>
          </a:xfrm>
          <a:prstGeom prst="straightConnector1">
            <a:avLst/>
          </a:prstGeom>
          <a:noFill/>
          <a:ln w="9525" cap="flat" cmpd="sng">
            <a:solidFill>
              <a:srgbClr val="F8961D"/>
            </a:solidFill>
            <a:prstDash val="solid"/>
            <a:miter lim="800000"/>
            <a:headEnd type="none" w="sm" len="sm"/>
            <a:tailEnd type="none" w="sm" len="sm"/>
          </a:ln>
        </p:spPr>
      </p:cxnSp>
      <p:pic>
        <p:nvPicPr>
          <p:cNvPr id="152" name="Google Shape;152;p4"/>
          <p:cNvPicPr preferRelativeResize="0"/>
          <p:nvPr/>
        </p:nvPicPr>
        <p:blipFill rotWithShape="1">
          <a:blip r:embed="rId3">
            <a:alphaModFix/>
          </a:blip>
          <a:srcRect/>
          <a:stretch/>
        </p:blipFill>
        <p:spPr>
          <a:xfrm>
            <a:off x="7531894" y="439702"/>
            <a:ext cx="1278731" cy="378619"/>
          </a:xfrm>
          <a:prstGeom prst="rect">
            <a:avLst/>
          </a:prstGeom>
          <a:noFill/>
          <a:ln>
            <a:noFill/>
          </a:ln>
        </p:spPr>
      </p:pic>
      <p:sp>
        <p:nvSpPr>
          <p:cNvPr id="153" name="Google Shape;153;p4"/>
          <p:cNvSpPr txBox="1"/>
          <p:nvPr/>
        </p:nvSpPr>
        <p:spPr>
          <a:xfrm>
            <a:off x="702540" y="415675"/>
            <a:ext cx="227658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a:latin typeface="Playfair Display"/>
                <a:ea typeface="Playfair Display"/>
                <a:cs typeface="Playfair Display"/>
                <a:sym typeface="Playfair Display"/>
              </a:rPr>
              <a:t>Annexure</a:t>
            </a:r>
            <a:endParaRPr/>
          </a:p>
        </p:txBody>
      </p:sp>
      <p:sp>
        <p:nvSpPr>
          <p:cNvPr id="154" name="Google Shape;154;p4"/>
          <p:cNvSpPr txBox="1"/>
          <p:nvPr/>
        </p:nvSpPr>
        <p:spPr>
          <a:xfrm>
            <a:off x="922050" y="1299750"/>
            <a:ext cx="7494900" cy="28455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Font typeface="Calibri"/>
              <a:buChar char="●"/>
            </a:pPr>
            <a:r>
              <a:rPr lang="en-US" sz="2100" dirty="0">
                <a:solidFill>
                  <a:schemeClr val="dk1"/>
                </a:solidFill>
                <a:latin typeface="Calibri"/>
                <a:ea typeface="Calibri"/>
                <a:cs typeface="Calibri"/>
                <a:sym typeface="Calibri"/>
              </a:rPr>
              <a:t>Links :</a:t>
            </a:r>
          </a:p>
          <a:p>
            <a:pPr marL="457200" lvl="0" indent="-361950" algn="l" rtl="0">
              <a:lnSpc>
                <a:spcPct val="115000"/>
              </a:lnSpc>
              <a:spcBef>
                <a:spcPts val="0"/>
              </a:spcBef>
              <a:spcAft>
                <a:spcPts val="0"/>
              </a:spcAft>
              <a:buClr>
                <a:schemeClr val="dk1"/>
              </a:buClr>
              <a:buSzPts val="2100"/>
              <a:buFont typeface="Calibri"/>
              <a:buChar char="●"/>
            </a:pPr>
            <a:r>
              <a:rPr lang="en-US" sz="2100" dirty="0" err="1">
                <a:solidFill>
                  <a:schemeClr val="dk1"/>
                </a:solidFill>
                <a:latin typeface="Calibri"/>
                <a:ea typeface="Calibri"/>
                <a:cs typeface="Calibri"/>
                <a:sym typeface="Calibri"/>
              </a:rPr>
              <a:t>Streamlit</a:t>
            </a:r>
            <a:r>
              <a:rPr lang="en-US" sz="2100" dirty="0">
                <a:solidFill>
                  <a:schemeClr val="dk1"/>
                </a:solidFill>
                <a:latin typeface="Calibri"/>
                <a:ea typeface="Calibri"/>
                <a:cs typeface="Calibri"/>
                <a:sym typeface="Calibri"/>
              </a:rPr>
              <a:t> link: </a:t>
            </a:r>
            <a:r>
              <a:rPr lang="en-US" sz="2100" dirty="0">
                <a:solidFill>
                  <a:schemeClr val="dk1"/>
                </a:solidFill>
                <a:latin typeface="Calibri"/>
                <a:ea typeface="Calibri"/>
                <a:cs typeface="Calibri"/>
                <a:sym typeface="Calibri"/>
                <a:hlinkClick r:id="rId4"/>
              </a:rPr>
              <a:t>https://tidy-apples-reply.loca.lt/</a:t>
            </a:r>
            <a:endParaRPr lang="en-US"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GitHub link</a:t>
            </a:r>
            <a:r>
              <a:rPr lang="en-US" sz="2100" dirty="0">
                <a:solidFill>
                  <a:schemeClr val="dk1"/>
                </a:solidFill>
                <a:latin typeface="Calibri"/>
                <a:ea typeface="Calibri"/>
                <a:cs typeface="Calibri"/>
                <a:sym typeface="Calibri"/>
              </a:rPr>
              <a:t>: </a:t>
            </a:r>
            <a:r>
              <a:rPr lang="en-US" sz="2100" dirty="0">
                <a:solidFill>
                  <a:schemeClr val="dk1"/>
                </a:solidFill>
                <a:latin typeface="Calibri"/>
                <a:ea typeface="Calibri"/>
                <a:cs typeface="Calibri"/>
                <a:sym typeface="Calibri"/>
                <a:hlinkClick r:id="rId5"/>
              </a:rPr>
              <a:t>https://github.com/Hasnain-Factspan/Capstone_Project.git</a:t>
            </a:r>
            <a:endParaRPr lang="en-US"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r>
              <a:rPr lang="en-US" sz="2100" dirty="0">
                <a:solidFill>
                  <a:schemeClr val="dk1"/>
                </a:solidFill>
                <a:latin typeface="Calibri"/>
                <a:ea typeface="Calibri"/>
                <a:cs typeface="Calibri"/>
                <a:sym typeface="Calibri"/>
              </a:rPr>
              <a:t>Tracker Link: </a:t>
            </a:r>
            <a:r>
              <a:rPr lang="en-US" sz="2100" dirty="0">
                <a:solidFill>
                  <a:schemeClr val="dk1"/>
                </a:solidFill>
                <a:latin typeface="Calibri"/>
                <a:ea typeface="Calibri"/>
                <a:cs typeface="Calibri"/>
                <a:sym typeface="Calibri"/>
                <a:hlinkClick r:id="rId6"/>
              </a:rPr>
              <a:t>https://docs.google.com/spreadsheets/d/1Qaxct4LZsaF1j3EkipwycW3n8RqlTmglhJknFEcOZ_s/edit#gid=0</a:t>
            </a:r>
            <a:endParaRPr lang="en-US" sz="2100" dirty="0">
              <a:solidFill>
                <a:schemeClr val="dk1"/>
              </a:solidFill>
              <a:latin typeface="Calibri"/>
              <a:ea typeface="Calibri"/>
              <a:cs typeface="Calibri"/>
              <a:sym typeface="Calibri"/>
            </a:endParaRPr>
          </a:p>
          <a:p>
            <a:pPr marL="457200" lvl="0" indent="-361950" algn="l" rtl="0">
              <a:lnSpc>
                <a:spcPct val="115000"/>
              </a:lnSpc>
              <a:spcBef>
                <a:spcPts val="0"/>
              </a:spcBef>
              <a:spcAft>
                <a:spcPts val="0"/>
              </a:spcAft>
              <a:buClr>
                <a:schemeClr val="dk1"/>
              </a:buClr>
              <a:buSzPts val="2100"/>
              <a:buFont typeface="Calibri"/>
              <a:buChar char="●"/>
            </a:pPr>
            <a:endParaRPr sz="2100" dirty="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8"/>
          <p:cNvSpPr txBox="1"/>
          <p:nvPr/>
        </p:nvSpPr>
        <p:spPr>
          <a:xfrm>
            <a:off x="7845028" y="4613672"/>
            <a:ext cx="1056000" cy="276300"/>
          </a:xfrm>
          <a:prstGeom prst="rect">
            <a:avLst/>
          </a:prstGeom>
          <a:noFill/>
          <a:ln>
            <a:noFill/>
          </a:ln>
        </p:spPr>
        <p:txBody>
          <a:bodyPr spcFirstLastPara="1" wrap="square" lIns="68575" tIns="34275" rIns="68575" bIns="34275" anchor="t" anchorCtr="0">
            <a:noAutofit/>
          </a:bodyPr>
          <a:lstStyle/>
          <a:p>
            <a:pPr marL="0" marR="0" lvl="0" indent="0" algn="l" rtl="0">
              <a:lnSpc>
                <a:spcPct val="180000"/>
              </a:lnSpc>
              <a:spcBef>
                <a:spcPts val="0"/>
              </a:spcBef>
              <a:spcAft>
                <a:spcPts val="0"/>
              </a:spcAft>
              <a:buClr>
                <a:srgbClr val="404040"/>
              </a:buClr>
              <a:buSzPts val="800"/>
              <a:buFont typeface="Montserrat"/>
              <a:buNone/>
            </a:pPr>
            <a:r>
              <a:rPr lang="en-US" sz="800" b="0" i="0" u="none" strike="noStrike" cap="none">
                <a:solidFill>
                  <a:srgbClr val="404040"/>
                </a:solidFill>
                <a:latin typeface="Montserrat"/>
                <a:ea typeface="Montserrat"/>
                <a:cs typeface="Montserrat"/>
                <a:sym typeface="Montserrat"/>
              </a:rPr>
              <a:t>www.factspan.com</a:t>
            </a:r>
            <a:endParaRPr sz="1100" b="0" i="0" u="none" strike="noStrike" cap="none">
              <a:solidFill>
                <a:srgbClr val="000000"/>
              </a:solidFill>
              <a:latin typeface="Arial"/>
              <a:ea typeface="Arial"/>
              <a:cs typeface="Arial"/>
              <a:sym typeface="Arial"/>
            </a:endParaRPr>
          </a:p>
        </p:txBody>
      </p:sp>
      <p:sp>
        <p:nvSpPr>
          <p:cNvPr id="144" name="Google Shape;144;p18"/>
          <p:cNvSpPr txBox="1"/>
          <p:nvPr/>
        </p:nvSpPr>
        <p:spPr>
          <a:xfrm>
            <a:off x="1009650" y="2168128"/>
            <a:ext cx="4596000" cy="807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chemeClr val="lt1"/>
              </a:buClr>
              <a:buSzPts val="3900"/>
              <a:buFont typeface="Playfair Display"/>
              <a:buNone/>
            </a:pPr>
            <a:r>
              <a:rPr lang="en-US" sz="3900" b="1" i="0" u="none" strike="noStrike" cap="none">
                <a:solidFill>
                  <a:schemeClr val="lt1"/>
                </a:solidFill>
                <a:latin typeface="Playfair Display"/>
                <a:ea typeface="Playfair Display"/>
                <a:cs typeface="Playfair Display"/>
                <a:sym typeface="Playfair Display"/>
              </a:rPr>
              <a:t>Thank You!</a:t>
            </a:r>
            <a:endParaRPr sz="1100" b="0" i="0" u="none" strike="noStrike" cap="none">
              <a:solidFill>
                <a:srgbClr val="000000"/>
              </a:solidFill>
              <a:latin typeface="Arial"/>
              <a:ea typeface="Arial"/>
              <a:cs typeface="Arial"/>
              <a:sym typeface="Arial"/>
            </a:endParaRPr>
          </a:p>
        </p:txBody>
      </p:sp>
      <p:pic>
        <p:nvPicPr>
          <p:cNvPr id="145" name="Google Shape;145;p18"/>
          <p:cNvPicPr preferRelativeResize="0"/>
          <p:nvPr/>
        </p:nvPicPr>
        <p:blipFill rotWithShape="1">
          <a:blip r:embed="rId4">
            <a:alphaModFix/>
          </a:blip>
          <a:srcRect/>
          <a:stretch/>
        </p:blipFill>
        <p:spPr>
          <a:xfrm>
            <a:off x="7229475" y="367903"/>
            <a:ext cx="1507331" cy="447675"/>
          </a:xfrm>
          <a:prstGeom prst="rect">
            <a:avLst/>
          </a:prstGeom>
          <a:noFill/>
          <a:ln>
            <a:noFill/>
          </a:ln>
        </p:spPr>
      </p:pic>
      <p:cxnSp>
        <p:nvCxnSpPr>
          <p:cNvPr id="146" name="Google Shape;146;p18"/>
          <p:cNvCxnSpPr/>
          <p:nvPr/>
        </p:nvCxnSpPr>
        <p:spPr>
          <a:xfrm>
            <a:off x="1135659" y="2836200"/>
            <a:ext cx="1065600" cy="0"/>
          </a:xfrm>
          <a:prstGeom prst="straightConnector1">
            <a:avLst/>
          </a:prstGeom>
          <a:noFill/>
          <a:ln w="9525" cap="flat" cmpd="sng">
            <a:solidFill>
              <a:srgbClr val="F8961D"/>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Solution Approach</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7" name="TextBox 6">
            <a:extLst>
              <a:ext uri="{FF2B5EF4-FFF2-40B4-BE49-F238E27FC236}">
                <a16:creationId xmlns:a16="http://schemas.microsoft.com/office/drawing/2014/main" id="{6438CD8D-5BD6-F770-42D7-9E5281A411E9}"/>
              </a:ext>
            </a:extLst>
          </p:cNvPr>
          <p:cNvSpPr txBox="1"/>
          <p:nvPr/>
        </p:nvSpPr>
        <p:spPr>
          <a:xfrm>
            <a:off x="570261" y="1039115"/>
            <a:ext cx="8240364" cy="307777"/>
          </a:xfrm>
          <a:prstGeom prst="rect">
            <a:avLst/>
          </a:prstGeom>
          <a:noFill/>
        </p:spPr>
        <p:txBody>
          <a:bodyPr wrap="square">
            <a:spAutoFit/>
          </a:bodyPr>
          <a:lstStyle/>
          <a:p>
            <a:pPr algn="ctr"/>
            <a:r>
              <a:rPr lang="en-US" b="1" dirty="0"/>
              <a:t>Workflow  Diagram  </a:t>
            </a:r>
          </a:p>
        </p:txBody>
      </p:sp>
      <p:pic>
        <p:nvPicPr>
          <p:cNvPr id="4" name="Picture 3" descr="A diagram of a diagram&#10;&#10;Description automatically generated">
            <a:extLst>
              <a:ext uri="{FF2B5EF4-FFF2-40B4-BE49-F238E27FC236}">
                <a16:creationId xmlns:a16="http://schemas.microsoft.com/office/drawing/2014/main" id="{260AD167-D718-0FF3-7111-766BE2B8EFDB}"/>
              </a:ext>
            </a:extLst>
          </p:cNvPr>
          <p:cNvPicPr>
            <a:picLocks noChangeAspect="1"/>
          </p:cNvPicPr>
          <p:nvPr/>
        </p:nvPicPr>
        <p:blipFill>
          <a:blip r:embed="rId5"/>
          <a:stretch>
            <a:fillRect/>
          </a:stretch>
        </p:blipFill>
        <p:spPr>
          <a:xfrm>
            <a:off x="309282" y="1632974"/>
            <a:ext cx="8501343" cy="2823117"/>
          </a:xfrm>
          <a:prstGeom prst="rect">
            <a:avLst/>
          </a:prstGeom>
        </p:spPr>
      </p:pic>
      <p:sp>
        <p:nvSpPr>
          <p:cNvPr id="6" name="TextBox 5">
            <a:extLst>
              <a:ext uri="{FF2B5EF4-FFF2-40B4-BE49-F238E27FC236}">
                <a16:creationId xmlns:a16="http://schemas.microsoft.com/office/drawing/2014/main" id="{1B409B41-A422-6783-3F60-2C2595F4634A}"/>
              </a:ext>
            </a:extLst>
          </p:cNvPr>
          <p:cNvSpPr txBox="1"/>
          <p:nvPr/>
        </p:nvSpPr>
        <p:spPr>
          <a:xfrm>
            <a:off x="3563471" y="4456091"/>
            <a:ext cx="1008529" cy="230832"/>
          </a:xfrm>
          <a:prstGeom prst="rect">
            <a:avLst/>
          </a:prstGeom>
          <a:noFill/>
        </p:spPr>
        <p:txBody>
          <a:bodyPr wrap="square">
            <a:spAutoFit/>
          </a:bodyPr>
          <a:lstStyle/>
          <a:p>
            <a:pPr algn="ctr"/>
            <a:r>
              <a:rPr lang="en-US" sz="900" dirty="0"/>
              <a:t>Fig1. Box Plot</a:t>
            </a:r>
          </a:p>
        </p:txBody>
      </p:sp>
    </p:spTree>
    <p:extLst>
      <p:ext uri="{BB962C8B-B14F-4D97-AF65-F5344CB8AC3E}">
        <p14:creationId xmlns:p14="http://schemas.microsoft.com/office/powerpoint/2010/main" val="365905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sp>
        <p:nvSpPr>
          <p:cNvPr id="107" name="Google Shape;107;p3"/>
          <p:cNvSpPr txBox="1"/>
          <p:nvPr/>
        </p:nvSpPr>
        <p:spPr>
          <a:xfrm>
            <a:off x="471488" y="386523"/>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2400" dirty="0">
                <a:solidFill>
                  <a:schemeClr val="dk1"/>
                </a:solidFill>
              </a:rPr>
              <a:t>Solution Approach</a:t>
            </a:r>
          </a:p>
        </p:txBody>
      </p:sp>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sp>
        <p:nvSpPr>
          <p:cNvPr id="7" name="TextBox 6">
            <a:extLst>
              <a:ext uri="{FF2B5EF4-FFF2-40B4-BE49-F238E27FC236}">
                <a16:creationId xmlns:a16="http://schemas.microsoft.com/office/drawing/2014/main" id="{6438CD8D-5BD6-F770-42D7-9E5281A411E9}"/>
              </a:ext>
            </a:extLst>
          </p:cNvPr>
          <p:cNvSpPr txBox="1"/>
          <p:nvPr/>
        </p:nvSpPr>
        <p:spPr>
          <a:xfrm>
            <a:off x="570260" y="1039115"/>
            <a:ext cx="8123263" cy="307777"/>
          </a:xfrm>
          <a:prstGeom prst="rect">
            <a:avLst/>
          </a:prstGeom>
          <a:noFill/>
        </p:spPr>
        <p:txBody>
          <a:bodyPr wrap="square">
            <a:spAutoFit/>
          </a:bodyPr>
          <a:lstStyle/>
          <a:p>
            <a:pPr algn="ctr"/>
            <a:r>
              <a:rPr lang="en-US" b="1" dirty="0"/>
              <a:t>Machine Learning Flow Diagram  </a:t>
            </a:r>
          </a:p>
        </p:txBody>
      </p:sp>
      <p:pic>
        <p:nvPicPr>
          <p:cNvPr id="8" name="Picture 7" descr="A diagram of a diagram&#10;&#10;Description automatically generated">
            <a:extLst>
              <a:ext uri="{FF2B5EF4-FFF2-40B4-BE49-F238E27FC236}">
                <a16:creationId xmlns:a16="http://schemas.microsoft.com/office/drawing/2014/main" id="{8BD6F6E8-02D3-7CD4-2646-A4E6CC7BABD8}"/>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570261" y="1366425"/>
            <a:ext cx="8240364" cy="3561916"/>
          </a:xfrm>
          <a:prstGeom prst="rect">
            <a:avLst/>
          </a:prstGeom>
        </p:spPr>
      </p:pic>
      <p:sp>
        <p:nvSpPr>
          <p:cNvPr id="13" name="TextBox 12">
            <a:extLst>
              <a:ext uri="{FF2B5EF4-FFF2-40B4-BE49-F238E27FC236}">
                <a16:creationId xmlns:a16="http://schemas.microsoft.com/office/drawing/2014/main" id="{E2EDBA88-C11A-B359-5037-3C3317750E91}"/>
              </a:ext>
            </a:extLst>
          </p:cNvPr>
          <p:cNvSpPr txBox="1"/>
          <p:nvPr/>
        </p:nvSpPr>
        <p:spPr>
          <a:xfrm>
            <a:off x="3704664" y="4912668"/>
            <a:ext cx="1546412" cy="230832"/>
          </a:xfrm>
          <a:prstGeom prst="rect">
            <a:avLst/>
          </a:prstGeom>
          <a:noFill/>
        </p:spPr>
        <p:txBody>
          <a:bodyPr wrap="square">
            <a:spAutoFit/>
          </a:bodyPr>
          <a:lstStyle/>
          <a:p>
            <a:r>
              <a:rPr lang="en-US" sz="900" dirty="0"/>
              <a:t>Fig.2 Architecture Diagram</a:t>
            </a:r>
          </a:p>
        </p:txBody>
      </p:sp>
    </p:spTree>
    <p:extLst>
      <p:ext uri="{BB962C8B-B14F-4D97-AF65-F5344CB8AC3E}">
        <p14:creationId xmlns:p14="http://schemas.microsoft.com/office/powerpoint/2010/main" val="390762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4">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4">
            <a:alphaModFix/>
          </a:blip>
          <a:srcRect/>
          <a:stretch/>
        </p:blipFill>
        <p:spPr>
          <a:xfrm>
            <a:off x="7531894" y="409575"/>
            <a:ext cx="1278731" cy="378619"/>
          </a:xfrm>
          <a:prstGeom prst="rect">
            <a:avLst/>
          </a:prstGeom>
          <a:noFill/>
          <a:ln>
            <a:noFill/>
          </a:ln>
        </p:spPr>
      </p:pic>
      <p:pic>
        <p:nvPicPr>
          <p:cNvPr id="3" name="Picture 2">
            <a:extLst>
              <a:ext uri="{FF2B5EF4-FFF2-40B4-BE49-F238E27FC236}">
                <a16:creationId xmlns:a16="http://schemas.microsoft.com/office/drawing/2014/main" id="{A767B4EB-09AD-346C-318E-3EFA3DCB0FE2}"/>
              </a:ext>
            </a:extLst>
          </p:cNvPr>
          <p:cNvPicPr>
            <a:picLocks noChangeAspect="1"/>
          </p:cNvPicPr>
          <p:nvPr/>
        </p:nvPicPr>
        <p:blipFill>
          <a:blip r:embed="rId5">
            <a:alphaModFix amt="20000"/>
          </a:blip>
          <a:stretch>
            <a:fillRect/>
          </a:stretch>
        </p:blipFill>
        <p:spPr>
          <a:xfrm>
            <a:off x="155944" y="843517"/>
            <a:ext cx="8874642" cy="4094951"/>
          </a:xfrm>
          <a:prstGeom prst="rect">
            <a:avLst/>
          </a:prstGeom>
          <a:noFill/>
          <a:effectLst>
            <a:softEdge rad="317500"/>
          </a:effectLst>
        </p:spPr>
      </p:pic>
      <p:sp>
        <p:nvSpPr>
          <p:cNvPr id="4" name="Google Shape;137;g2aa7c588445_0_118">
            <a:extLst>
              <a:ext uri="{FF2B5EF4-FFF2-40B4-BE49-F238E27FC236}">
                <a16:creationId xmlns:a16="http://schemas.microsoft.com/office/drawing/2014/main" id="{28763465-A191-6150-9558-77A303A1DDBE}"/>
              </a:ext>
            </a:extLst>
          </p:cNvPr>
          <p:cNvSpPr txBox="1"/>
          <p:nvPr/>
        </p:nvSpPr>
        <p:spPr>
          <a:xfrm>
            <a:off x="570261" y="425617"/>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Project Timelines:</a:t>
            </a:r>
            <a:endParaRPr sz="2000" b="1" i="0" u="none" strike="noStrike" cap="none" dirty="0">
              <a:solidFill>
                <a:srgbClr val="262626"/>
              </a:solidFill>
              <a:latin typeface="Playfair Display"/>
              <a:ea typeface="Playfair Display"/>
              <a:cs typeface="Playfair Display"/>
              <a:sym typeface="Playfair Display"/>
            </a:endParaRPr>
          </a:p>
        </p:txBody>
      </p:sp>
      <p:pic>
        <p:nvPicPr>
          <p:cNvPr id="5" name="Picture 4">
            <a:extLst>
              <a:ext uri="{FF2B5EF4-FFF2-40B4-BE49-F238E27FC236}">
                <a16:creationId xmlns:a16="http://schemas.microsoft.com/office/drawing/2014/main" id="{9DF1EC4C-0DA6-9B7C-B71E-B3453DE43A01}"/>
              </a:ext>
            </a:extLst>
          </p:cNvPr>
          <p:cNvPicPr>
            <a:picLocks noChangeAspect="1"/>
          </p:cNvPicPr>
          <p:nvPr/>
        </p:nvPicPr>
        <p:blipFill>
          <a:blip r:embed="rId6">
            <a:alphaModFix amt="79000"/>
          </a:blip>
          <a:stretch>
            <a:fillRect/>
          </a:stretch>
        </p:blipFill>
        <p:spPr>
          <a:xfrm>
            <a:off x="685800" y="898079"/>
            <a:ext cx="7826188" cy="4034154"/>
          </a:xfrm>
          <a:prstGeom prst="rect">
            <a:avLst/>
          </a:prstGeom>
        </p:spPr>
      </p:pic>
    </p:spTree>
    <p:extLst>
      <p:ext uri="{BB962C8B-B14F-4D97-AF65-F5344CB8AC3E}">
        <p14:creationId xmlns:p14="http://schemas.microsoft.com/office/powerpoint/2010/main" val="148400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dirty="0">
                <a:solidFill>
                  <a:srgbClr val="262626"/>
                </a:solidFill>
                <a:latin typeface="Playfair Display"/>
                <a:ea typeface="Playfair Display"/>
                <a:cs typeface="Playfair Display"/>
                <a:sym typeface="Playfair Display"/>
              </a:rPr>
              <a:t>Dataset Overview:</a:t>
            </a:r>
            <a:endParaRPr sz="2000" b="1" i="0" u="none" strike="noStrike" cap="none" dirty="0">
              <a:solidFill>
                <a:srgbClr val="262626"/>
              </a:solidFill>
              <a:latin typeface="Playfair Display"/>
              <a:ea typeface="Playfair Display"/>
              <a:cs typeface="Playfair Display"/>
              <a:sym typeface="Playfair Display"/>
            </a:endParaRPr>
          </a:p>
        </p:txBody>
      </p:sp>
      <p:sp>
        <p:nvSpPr>
          <p:cNvPr id="6" name="TextBox 5">
            <a:extLst>
              <a:ext uri="{FF2B5EF4-FFF2-40B4-BE49-F238E27FC236}">
                <a16:creationId xmlns:a16="http://schemas.microsoft.com/office/drawing/2014/main" id="{AB855746-7103-A255-13E0-F9E7A510A059}"/>
              </a:ext>
            </a:extLst>
          </p:cNvPr>
          <p:cNvSpPr txBox="1"/>
          <p:nvPr/>
        </p:nvSpPr>
        <p:spPr>
          <a:xfrm>
            <a:off x="212351" y="1099552"/>
            <a:ext cx="5801958" cy="2944396"/>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Brazilian Logistic Dataset has 3 Months of Data, Consisting (60*13)</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In the dataset t</a:t>
            </a:r>
            <a:r>
              <a:rPr lang="en-US" sz="1200" kern="0" dirty="0">
                <a:solidFill>
                  <a:srgbClr val="000000"/>
                </a:solidFill>
                <a:effectLst/>
                <a:latin typeface="+mj-lt"/>
                <a:ea typeface="Times New Roman" panose="02020603050405020304" pitchFamily="18" charset="0"/>
                <a:cs typeface="Times New Roman" panose="02020603050405020304" pitchFamily="18" charset="0"/>
              </a:rPr>
              <a:t>here are 2 columns given which are </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Urgent and Non-Urgent Orders</a:t>
            </a:r>
            <a:r>
              <a:rPr lang="en-US" sz="1200" kern="0" dirty="0">
                <a:solidFill>
                  <a:srgbClr val="000000"/>
                </a:solidFill>
                <a:effectLst/>
                <a:latin typeface="+mj-lt"/>
                <a:ea typeface="Times New Roman" panose="02020603050405020304" pitchFamily="18" charset="0"/>
                <a:cs typeface="Times New Roman" panose="02020603050405020304" pitchFamily="18" charset="0"/>
              </a:rPr>
              <a:t> which sum up to the </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Target</a:t>
            </a:r>
            <a:r>
              <a:rPr lang="en-US" sz="1200" kern="0" dirty="0">
                <a:solidFill>
                  <a:srgbClr val="000000"/>
                </a:solidFill>
                <a:effectLst/>
                <a:latin typeface="+mj-lt"/>
                <a:ea typeface="Times New Roman" panose="02020603050405020304" pitchFamily="18" charset="0"/>
                <a:cs typeface="Times New Roman" panose="02020603050405020304" pitchFamily="18" charset="0"/>
              </a:rPr>
              <a:t> (</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total Orders).</a:t>
            </a:r>
            <a:endParaRPr lang="en-IN" sz="1200" kern="100" dirty="0">
              <a:latin typeface="+mj-lt"/>
              <a:ea typeface="Calibri" panose="020F0502020204030204" pitchFamily="34" charset="0"/>
              <a:cs typeface="Times New Roman" panose="02020603050405020304" pitchFamily="18" charset="0"/>
            </a:endParaRPr>
          </a:p>
          <a:p>
            <a:pPr marL="742950" lvl="1" indent="-285750" algn="just" fontAlgn="base">
              <a:lnSpc>
                <a:spcPct val="115000"/>
              </a:lnSpc>
              <a:spcAft>
                <a:spcPts val="800"/>
              </a:spcAft>
              <a:buClr>
                <a:srgbClr val="FFC000"/>
              </a:buClr>
              <a:buFont typeface="Wingdings" panose="05000000000000000000" pitchFamily="2" charset="2"/>
              <a:buChar char="Ø"/>
            </a:pPr>
            <a:r>
              <a:rPr lang="en-US" sz="1200" kern="0" dirty="0">
                <a:solidFill>
                  <a:srgbClr val="000000"/>
                </a:solidFill>
                <a:effectLst/>
                <a:latin typeface="+mj-lt"/>
                <a:ea typeface="Times New Roman" panose="02020603050405020304" pitchFamily="18" charset="0"/>
                <a:cs typeface="Times New Roman" panose="02020603050405020304" pitchFamily="18" charset="0"/>
              </a:rPr>
              <a:t>There are other 3 Columns</a:t>
            </a:r>
            <a:r>
              <a:rPr lang="en-US" sz="1200" dirty="0">
                <a:latin typeface="+mj-lt"/>
                <a:ea typeface="Times New Roman" panose="02020603050405020304" pitchFamily="18" charset="0"/>
                <a:cs typeface="Times New Roman" panose="02020603050405020304" pitchFamily="18" charset="0"/>
              </a:rPr>
              <a:t> </a:t>
            </a:r>
            <a:r>
              <a:rPr lang="en-US" sz="1200" b="1" kern="0" dirty="0" err="1">
                <a:solidFill>
                  <a:srgbClr val="000000"/>
                </a:solidFill>
                <a:effectLst/>
                <a:latin typeface="+mj-lt"/>
                <a:ea typeface="Times New Roman" panose="02020603050405020304" pitchFamily="18" charset="0"/>
                <a:cs typeface="Times New Roman" panose="02020603050405020304" pitchFamily="18" charset="0"/>
              </a:rPr>
              <a:t>Order_type_A</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 </a:t>
            </a:r>
            <a:r>
              <a:rPr lang="en-US" sz="1200" b="1" kern="0" dirty="0" err="1">
                <a:solidFill>
                  <a:srgbClr val="000000"/>
                </a:solidFill>
                <a:effectLst/>
                <a:latin typeface="+mj-lt"/>
                <a:ea typeface="Times New Roman" panose="02020603050405020304" pitchFamily="18" charset="0"/>
                <a:cs typeface="Times New Roman" panose="02020603050405020304" pitchFamily="18" charset="0"/>
              </a:rPr>
              <a:t>Order_type_B</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 &amp; </a:t>
            </a:r>
            <a:r>
              <a:rPr lang="en-US" sz="1200" b="1" kern="0" dirty="0" err="1">
                <a:solidFill>
                  <a:srgbClr val="000000"/>
                </a:solidFill>
                <a:effectLst/>
                <a:latin typeface="+mj-lt"/>
                <a:ea typeface="Times New Roman" panose="02020603050405020304" pitchFamily="18" charset="0"/>
                <a:cs typeface="Times New Roman" panose="02020603050405020304" pitchFamily="18" charset="0"/>
              </a:rPr>
              <a:t>Order_type_C</a:t>
            </a:r>
            <a:r>
              <a:rPr lang="en-US" sz="1200" kern="0" dirty="0">
                <a:solidFill>
                  <a:srgbClr val="000000"/>
                </a:solidFill>
                <a:effectLst/>
                <a:latin typeface="+mj-lt"/>
                <a:ea typeface="Times New Roman" panose="02020603050405020304" pitchFamily="18" charset="0"/>
                <a:cs typeface="Times New Roman" panose="02020603050405020304" pitchFamily="18" charset="0"/>
              </a:rPr>
              <a:t> which sum up to the total orders as well as sum of </a:t>
            </a:r>
            <a:r>
              <a:rPr lang="en-US" sz="1200" b="1" kern="0" dirty="0">
                <a:solidFill>
                  <a:srgbClr val="000000"/>
                </a:solidFill>
                <a:effectLst/>
                <a:latin typeface="+mj-lt"/>
                <a:ea typeface="Times New Roman" panose="02020603050405020304" pitchFamily="18" charset="0"/>
                <a:cs typeface="Times New Roman" panose="02020603050405020304" pitchFamily="18" charset="0"/>
              </a:rPr>
              <a:t>Urgent and Non-Urgent Orders</a:t>
            </a:r>
            <a:r>
              <a:rPr lang="en-US" sz="1200" kern="0" dirty="0">
                <a:solidFill>
                  <a:srgbClr val="000000"/>
                </a:solidFill>
                <a:effectLst/>
                <a:latin typeface="+mj-lt"/>
                <a:ea typeface="Times New Roman" panose="02020603050405020304" pitchFamily="18" charset="0"/>
                <a:cs typeface="Times New Roman" panose="02020603050405020304" pitchFamily="18" charset="0"/>
              </a:rPr>
              <a:t>.</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There are various sectoral orders are also given like </a:t>
            </a:r>
            <a:r>
              <a:rPr lang="en-US" sz="1200" b="1" dirty="0">
                <a:latin typeface="+mj-lt"/>
                <a:ea typeface="Times New Roman" panose="02020603050405020304" pitchFamily="18" charset="0"/>
                <a:cs typeface="Times New Roman" panose="02020603050405020304" pitchFamily="18" charset="0"/>
              </a:rPr>
              <a:t>Banking sector</a:t>
            </a:r>
            <a:r>
              <a:rPr lang="en-US" sz="1200" dirty="0">
                <a:latin typeface="+mj-lt"/>
                <a:ea typeface="Times New Roman" panose="02020603050405020304" pitchFamily="18" charset="0"/>
                <a:cs typeface="Times New Roman" panose="02020603050405020304" pitchFamily="18" charset="0"/>
              </a:rPr>
              <a:t>, </a:t>
            </a:r>
            <a:r>
              <a:rPr lang="en-US" sz="1200" b="1" dirty="0">
                <a:latin typeface="+mj-lt"/>
                <a:ea typeface="Times New Roman" panose="02020603050405020304" pitchFamily="18" charset="0"/>
                <a:cs typeface="Times New Roman" panose="02020603050405020304" pitchFamily="18" charset="0"/>
              </a:rPr>
              <a:t>Traffic sector and Fiscal sector.</a:t>
            </a:r>
            <a:endParaRPr lang="en-US" sz="1200" kern="0" dirty="0">
              <a:solidFill>
                <a:srgbClr val="000000"/>
              </a:solidFill>
              <a:effectLst/>
              <a:latin typeface="+mj-lt"/>
              <a:ea typeface="Times New Roman" panose="02020603050405020304" pitchFamily="18" charset="0"/>
              <a:cs typeface="Times New Roman" panose="02020603050405020304" pitchFamily="18" charset="0"/>
            </a:endParaRP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Since it</a:t>
            </a:r>
            <a:r>
              <a:rPr lang="en-US" sz="1200" kern="0" dirty="0">
                <a:solidFill>
                  <a:srgbClr val="000000"/>
                </a:solidFill>
                <a:effectLst/>
                <a:latin typeface="+mj-lt"/>
                <a:ea typeface="Times New Roman" panose="02020603050405020304" pitchFamily="18" charset="0"/>
                <a:cs typeface="Times New Roman" panose="02020603050405020304" pitchFamily="18" charset="0"/>
              </a:rPr>
              <a:t> is a timeseries </a:t>
            </a:r>
            <a:r>
              <a:rPr lang="en-US" sz="1200" dirty="0">
                <a:latin typeface="+mj-lt"/>
                <a:ea typeface="Times New Roman" panose="02020603050405020304" pitchFamily="18" charset="0"/>
                <a:cs typeface="Times New Roman" panose="02020603050405020304" pitchFamily="18" charset="0"/>
              </a:rPr>
              <a:t>d</a:t>
            </a:r>
            <a:r>
              <a:rPr lang="en-US" sz="1200" kern="0" dirty="0">
                <a:solidFill>
                  <a:srgbClr val="000000"/>
                </a:solidFill>
                <a:effectLst/>
                <a:latin typeface="+mj-lt"/>
                <a:ea typeface="Times New Roman" panose="02020603050405020304" pitchFamily="18" charset="0"/>
                <a:cs typeface="Times New Roman" panose="02020603050405020304" pitchFamily="18" charset="0"/>
              </a:rPr>
              <a:t>ataset so we are having the columns: “</a:t>
            </a:r>
            <a:r>
              <a:rPr lang="en-US" sz="1200" b="1" kern="0" dirty="0">
                <a:solidFill>
                  <a:srgbClr val="000000"/>
                </a:solidFill>
                <a:effectLst/>
                <a:latin typeface="+mn-lt"/>
                <a:ea typeface="Times New Roman" panose="02020603050405020304" pitchFamily="18" charset="0"/>
                <a:cs typeface="Times New Roman" panose="02020603050405020304" pitchFamily="18" charset="0"/>
              </a:rPr>
              <a:t>Week of the Month” and “Day of the Week”.</a:t>
            </a:r>
          </a:p>
          <a:p>
            <a:endParaRPr lang="en-IN" dirty="0"/>
          </a:p>
        </p:txBody>
      </p:sp>
    </p:spTree>
    <p:extLst>
      <p:ext uri="{BB962C8B-B14F-4D97-AF65-F5344CB8AC3E}">
        <p14:creationId xmlns:p14="http://schemas.microsoft.com/office/powerpoint/2010/main" val="348650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pic>
        <p:nvPicPr>
          <p:cNvPr id="7" name="Picture 6">
            <a:extLst>
              <a:ext uri="{FF2B5EF4-FFF2-40B4-BE49-F238E27FC236}">
                <a16:creationId xmlns:a16="http://schemas.microsoft.com/office/drawing/2014/main" id="{0AC88C60-195C-BA33-F919-D9536E4FD251}"/>
              </a:ext>
            </a:extLst>
          </p:cNvPr>
          <p:cNvPicPr>
            <a:picLocks noChangeAspect="1"/>
          </p:cNvPicPr>
          <p:nvPr/>
        </p:nvPicPr>
        <p:blipFill>
          <a:blip r:embed="rId4"/>
          <a:stretch>
            <a:fillRect/>
          </a:stretch>
        </p:blipFill>
        <p:spPr>
          <a:xfrm>
            <a:off x="5943939" y="1388664"/>
            <a:ext cx="2783201" cy="2087401"/>
          </a:xfrm>
          <a:prstGeom prst="rect">
            <a:avLst/>
          </a:prstGeom>
        </p:spPr>
      </p:pic>
      <p:cxnSp>
        <p:nvCxnSpPr>
          <p:cNvPr id="105" name="Google Shape;105;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06" name="Google Shape;106;p3"/>
          <p:cNvPicPr preferRelativeResize="0"/>
          <p:nvPr/>
        </p:nvPicPr>
        <p:blipFill rotWithShape="1">
          <a:blip r:embed="rId5">
            <a:alphaModFix/>
          </a:blip>
          <a:srcRect/>
          <a:stretch/>
        </p:blipFill>
        <p:spPr>
          <a:xfrm>
            <a:off x="7531894" y="410336"/>
            <a:ext cx="1278731" cy="378619"/>
          </a:xfrm>
          <a:prstGeom prst="rect">
            <a:avLst/>
          </a:prstGeom>
          <a:noFill/>
          <a:ln>
            <a:noFill/>
          </a:ln>
        </p:spPr>
      </p:pic>
      <p:cxnSp>
        <p:nvCxnSpPr>
          <p:cNvPr id="109" name="Google Shape;109;p3"/>
          <p:cNvCxnSpPr/>
          <p:nvPr/>
        </p:nvCxnSpPr>
        <p:spPr>
          <a:xfrm>
            <a:off x="570261" y="827475"/>
            <a:ext cx="1065600" cy="0"/>
          </a:xfrm>
          <a:prstGeom prst="straightConnector1">
            <a:avLst/>
          </a:prstGeom>
          <a:noFill/>
          <a:ln w="9525" cap="flat" cmpd="sng">
            <a:solidFill>
              <a:srgbClr val="F8961D"/>
            </a:solidFill>
            <a:prstDash val="solid"/>
            <a:miter lim="800000"/>
            <a:headEnd type="none" w="sm" len="sm"/>
            <a:tailEnd type="none" w="sm" len="sm"/>
          </a:ln>
        </p:spPr>
      </p:cxnSp>
      <p:pic>
        <p:nvPicPr>
          <p:cNvPr id="110" name="Google Shape;110;p3"/>
          <p:cNvPicPr preferRelativeResize="0"/>
          <p:nvPr/>
        </p:nvPicPr>
        <p:blipFill rotWithShape="1">
          <a:blip r:embed="rId5">
            <a:alphaModFix/>
          </a:blip>
          <a:srcRect/>
          <a:stretch/>
        </p:blipFill>
        <p:spPr>
          <a:xfrm>
            <a:off x="7531894" y="409575"/>
            <a:ext cx="1278731" cy="378619"/>
          </a:xfrm>
          <a:prstGeom prst="rect">
            <a:avLst/>
          </a:prstGeom>
          <a:noFill/>
          <a:ln>
            <a:noFill/>
          </a:ln>
        </p:spPr>
      </p:pic>
      <p:sp>
        <p:nvSpPr>
          <p:cNvPr id="2" name="Google Shape;137;g2aa7c588445_0_118">
            <a:extLst>
              <a:ext uri="{FF2B5EF4-FFF2-40B4-BE49-F238E27FC236}">
                <a16:creationId xmlns:a16="http://schemas.microsoft.com/office/drawing/2014/main" id="{ED005400-CA64-5CCD-C1BA-0B372762EC9D}"/>
              </a:ext>
            </a:extLst>
          </p:cNvPr>
          <p:cNvSpPr txBox="1"/>
          <p:nvPr/>
        </p:nvSpPr>
        <p:spPr>
          <a:xfrm>
            <a:off x="521634" y="470452"/>
            <a:ext cx="6072000" cy="41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262626"/>
                </a:solidFill>
                <a:latin typeface="Playfair Display"/>
                <a:ea typeface="Playfair Display"/>
                <a:cs typeface="Playfair Display"/>
                <a:sym typeface="Playfair Display"/>
              </a:rPr>
              <a:t>EDA ( Exploratory Data Analysis):</a:t>
            </a:r>
            <a:endParaRPr sz="2000" b="1" i="0" u="none" strike="noStrike" cap="none" dirty="0">
              <a:solidFill>
                <a:srgbClr val="262626"/>
              </a:solidFill>
              <a:latin typeface="Playfair Display"/>
              <a:ea typeface="Playfair Display"/>
              <a:cs typeface="Playfair Display"/>
              <a:sym typeface="Playfair Display"/>
            </a:endParaRPr>
          </a:p>
        </p:txBody>
      </p:sp>
      <p:sp>
        <p:nvSpPr>
          <p:cNvPr id="6" name="TextBox 5">
            <a:extLst>
              <a:ext uri="{FF2B5EF4-FFF2-40B4-BE49-F238E27FC236}">
                <a16:creationId xmlns:a16="http://schemas.microsoft.com/office/drawing/2014/main" id="{AB855746-7103-A255-13E0-F9E7A510A059}"/>
              </a:ext>
            </a:extLst>
          </p:cNvPr>
          <p:cNvSpPr txBox="1"/>
          <p:nvPr/>
        </p:nvSpPr>
        <p:spPr>
          <a:xfrm>
            <a:off x="212351" y="1099552"/>
            <a:ext cx="5801958" cy="3238259"/>
          </a:xfrm>
          <a:prstGeom prst="rect">
            <a:avLst/>
          </a:prstGeom>
          <a:noFill/>
        </p:spPr>
        <p:txBody>
          <a:bodyPr wrap="square" rtlCol="0">
            <a:spAutoFit/>
          </a:bodyPr>
          <a:lstStyle/>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latin typeface="+mj-lt"/>
                <a:ea typeface="Times New Roman" panose="02020603050405020304" pitchFamily="18" charset="0"/>
                <a:cs typeface="Times New Roman" panose="02020603050405020304" pitchFamily="18" charset="0"/>
              </a:rPr>
              <a:t>After understanding the data, for statistical analysis and data visualization we have done the EDA.</a:t>
            </a:r>
          </a:p>
          <a:p>
            <a:pPr marL="742950" lvl="1" indent="-285750" algn="just" fontAlgn="base">
              <a:lnSpc>
                <a:spcPct val="115000"/>
              </a:lnSpc>
              <a:spcAft>
                <a:spcPts val="800"/>
              </a:spcAft>
              <a:buClr>
                <a:srgbClr val="FFC000"/>
              </a:buClr>
              <a:buFont typeface="Wingdings" panose="05000000000000000000" pitchFamily="2" charset="2"/>
              <a:buChar char="Ø"/>
            </a:pPr>
            <a:r>
              <a:rPr lang="en-US" sz="1200" dirty="0"/>
              <a:t>In EDA we have done </a:t>
            </a:r>
            <a:r>
              <a:rPr lang="en-IN" sz="1200" b="1" dirty="0"/>
              <a:t>Statistical Test, Univariate/Multivariate Analysis, Data Cleaning, Data Normalization and visualization </a:t>
            </a:r>
            <a:r>
              <a:rPr lang="en-IN" sz="1200" dirty="0"/>
              <a:t>with different plots(like Scatter plot, Box plot, Line charts etc.)</a:t>
            </a:r>
          </a:p>
          <a:p>
            <a:pPr marL="742950" lvl="1" indent="-285750" algn="just" fontAlgn="base">
              <a:lnSpc>
                <a:spcPct val="115000"/>
              </a:lnSpc>
              <a:spcAft>
                <a:spcPts val="800"/>
              </a:spcAft>
              <a:buClr>
                <a:srgbClr val="FFC000"/>
              </a:buClr>
              <a:buFont typeface="Wingdings" panose="05000000000000000000" pitchFamily="2" charset="2"/>
              <a:buChar char="Ø"/>
            </a:pPr>
            <a:r>
              <a:rPr lang="en-IN" sz="1200" dirty="0"/>
              <a:t>During the EDA we have </a:t>
            </a:r>
            <a:r>
              <a:rPr lang="en-IN" sz="1200" b="1" dirty="0"/>
              <a:t>got no Nulls Value , no Duplicate values </a:t>
            </a:r>
            <a:r>
              <a:rPr lang="en-IN" sz="1200" dirty="0"/>
              <a:t>.</a:t>
            </a:r>
          </a:p>
          <a:p>
            <a:pPr marL="742950" lvl="1" indent="-285750" algn="just" fontAlgn="base">
              <a:lnSpc>
                <a:spcPct val="115000"/>
              </a:lnSpc>
              <a:spcAft>
                <a:spcPts val="800"/>
              </a:spcAft>
              <a:buClr>
                <a:srgbClr val="FFC000"/>
              </a:buClr>
              <a:buFont typeface="Wingdings" panose="05000000000000000000" pitchFamily="2" charset="2"/>
              <a:buChar char="Ø"/>
            </a:pPr>
            <a:r>
              <a:rPr lang="en-IN" sz="1200" dirty="0"/>
              <a:t>We have validated our data by using condition over the week of the months and Day of the week . </a:t>
            </a:r>
          </a:p>
          <a:p>
            <a:pPr marL="742950" lvl="1" indent="-285750" algn="just" fontAlgn="base">
              <a:lnSpc>
                <a:spcPct val="115000"/>
              </a:lnSpc>
              <a:spcAft>
                <a:spcPts val="800"/>
              </a:spcAft>
              <a:buClr>
                <a:srgbClr val="FFC000"/>
              </a:buClr>
              <a:buFont typeface="Wingdings" panose="05000000000000000000" pitchFamily="2" charset="2"/>
              <a:buChar char="Ø"/>
            </a:pPr>
            <a:r>
              <a:rPr lang="en-IN" sz="1200" dirty="0"/>
              <a:t>we have </a:t>
            </a:r>
            <a:r>
              <a:rPr lang="en-IN" sz="1200" b="1" dirty="0"/>
              <a:t>added 2 more columns that’s the  day and the  month </a:t>
            </a:r>
            <a:r>
              <a:rPr lang="en-IN" sz="1200" dirty="0"/>
              <a:t>from the date columns.</a:t>
            </a:r>
          </a:p>
          <a:p>
            <a:pPr marL="742950" lvl="1" indent="-285750" algn="just" fontAlgn="base">
              <a:lnSpc>
                <a:spcPct val="115000"/>
              </a:lnSpc>
              <a:spcAft>
                <a:spcPts val="800"/>
              </a:spcAft>
              <a:buClr>
                <a:srgbClr val="FFC000"/>
              </a:buClr>
              <a:buFont typeface="Wingdings" panose="05000000000000000000" pitchFamily="2" charset="2"/>
              <a:buChar char="Ø"/>
            </a:pPr>
            <a:endParaRPr lang="en-IN" sz="1200" dirty="0"/>
          </a:p>
          <a:p>
            <a:pPr marL="742950" lvl="1" indent="-285750" algn="just" fontAlgn="base">
              <a:lnSpc>
                <a:spcPct val="115000"/>
              </a:lnSpc>
              <a:spcAft>
                <a:spcPts val="800"/>
              </a:spcAft>
              <a:buClr>
                <a:srgbClr val="FFC000"/>
              </a:buClr>
              <a:buFont typeface="Wingdings" panose="05000000000000000000" pitchFamily="2" charset="2"/>
              <a:buChar char="Ø"/>
            </a:pPr>
            <a:endParaRPr lang="en-IN" sz="1200" dirty="0"/>
          </a:p>
        </p:txBody>
      </p:sp>
    </p:spTree>
    <p:extLst>
      <p:ext uri="{BB962C8B-B14F-4D97-AF65-F5344CB8AC3E}">
        <p14:creationId xmlns:p14="http://schemas.microsoft.com/office/powerpoint/2010/main" val="3852100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1346</TotalTime>
  <Words>2277</Words>
  <Application>Microsoft Office PowerPoint</Application>
  <PresentationFormat>On-screen Show (16:9)</PresentationFormat>
  <Paragraphs>340</Paragraphs>
  <Slides>43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Poppins</vt:lpstr>
      <vt:lpstr>Poppins Medium</vt:lpstr>
      <vt:lpstr>Arial</vt:lpstr>
      <vt:lpstr>Slack-Lato</vt:lpstr>
      <vt:lpstr>Montserrat</vt:lpstr>
      <vt:lpstr>Calibri</vt:lpstr>
      <vt:lpstr>Wingdings</vt:lpstr>
      <vt:lpstr>Playfair Display</vt:lpstr>
      <vt:lpstr>Söhne</vt:lpstr>
      <vt:lpstr>Quattrocento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Kundan Kumar</dc:creator>
  <cp:lastModifiedBy>FS_55</cp:lastModifiedBy>
  <cp:revision>27</cp:revision>
  <dcterms:modified xsi:type="dcterms:W3CDTF">2024-01-04T13:19:00Z</dcterms:modified>
</cp:coreProperties>
</file>